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9" r:id="rId3"/>
    <p:sldId id="260" r:id="rId4"/>
    <p:sldId id="278" r:id="rId5"/>
    <p:sldId id="261" r:id="rId6"/>
    <p:sldId id="277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9" r:id="rId17"/>
    <p:sldId id="271" r:id="rId18"/>
    <p:sldId id="272" r:id="rId19"/>
    <p:sldId id="280" r:id="rId20"/>
    <p:sldId id="273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ransition spd="med" advClick="0" advTm="10000"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10000"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10000"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10000"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10000"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10000"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10000"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10000"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10000"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10000"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10000"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05.05.2012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 advClick="0" advTm="10000">
    <p:wedge/>
  </p:transition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gif"/><Relationship Id="rId4" Type="http://schemas.openxmlformats.org/officeDocument/2006/relationships/image" Target="../media/image28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34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gif"/><Relationship Id="rId4" Type="http://schemas.openxmlformats.org/officeDocument/2006/relationships/image" Target="../media/image28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1299129163_kosta1najskij-melkomb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8521" y="0"/>
            <a:ext cx="9386615" cy="695739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204864"/>
            <a:ext cx="8229600" cy="1656184"/>
          </a:xfrm>
        </p:spPr>
        <p:txBody>
          <a:bodyPr>
            <a:normAutofit fontScale="90000"/>
          </a:bodyPr>
          <a:lstStyle/>
          <a:p>
            <a:r>
              <a:rPr lang="ru-RU" b="1" i="1" u="sng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ТЕХНОХИМИЧЕСКИЙ КОНТРОЛЬ</a:t>
            </a:r>
            <a:br>
              <a:rPr lang="ru-RU" b="1" i="1" u="sng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b="1" i="1" u="sng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МАКАРОННОГО ПРОИЗВОДСТВА</a:t>
            </a:r>
            <a:endParaRPr lang="ru-RU" b="1" i="1" u="sng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ransition spd="med" advClick="0" advTm="10000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1259632" y="620688"/>
            <a:ext cx="7437512" cy="5573256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US" b="1" i="1" dirty="0" smtClean="0"/>
              <a:t>      </a:t>
            </a:r>
            <a:r>
              <a:rPr lang="ru-RU" b="1" i="1" dirty="0" smtClean="0"/>
              <a:t>О </a:t>
            </a:r>
            <a:r>
              <a:rPr lang="ru-RU" b="1" i="1" dirty="0" err="1" smtClean="0"/>
              <a:t>п</a:t>
            </a:r>
            <a:r>
              <a:rPr lang="ru-RU" b="1" i="1" dirty="0" smtClean="0"/>
              <a:t> </a:t>
            </a:r>
            <a:r>
              <a:rPr lang="ru-RU" b="1" i="1" dirty="0" err="1" smtClean="0"/>
              <a:t>р</a:t>
            </a:r>
            <a:r>
              <a:rPr lang="ru-RU" b="1" i="1" dirty="0" smtClean="0"/>
              <a:t> е </a:t>
            </a:r>
            <a:r>
              <a:rPr lang="ru-RU" b="1" i="1" dirty="0" err="1" smtClean="0"/>
              <a:t>д</a:t>
            </a:r>
            <a:r>
              <a:rPr lang="ru-RU" b="1" i="1" dirty="0" smtClean="0"/>
              <a:t> </a:t>
            </a:r>
            <a:r>
              <a:rPr lang="ru-RU" b="1" i="1" dirty="0" err="1" smtClean="0"/>
              <a:t>е</a:t>
            </a:r>
            <a:r>
              <a:rPr lang="ru-RU" b="1" i="1" dirty="0" smtClean="0"/>
              <a:t> л е </a:t>
            </a:r>
            <a:r>
              <a:rPr lang="ru-RU" b="1" i="1" dirty="0" err="1" smtClean="0"/>
              <a:t>н</a:t>
            </a:r>
            <a:r>
              <a:rPr lang="ru-RU" b="1" i="1" dirty="0" smtClean="0"/>
              <a:t> и е   с о </a:t>
            </a:r>
            <a:r>
              <a:rPr lang="ru-RU" b="1" i="1" dirty="0" err="1" smtClean="0"/>
              <a:t>д</a:t>
            </a:r>
            <a:r>
              <a:rPr lang="ru-RU" b="1" i="1" dirty="0" smtClean="0"/>
              <a:t> е </a:t>
            </a:r>
            <a:r>
              <a:rPr lang="ru-RU" b="1" i="1" dirty="0" err="1" smtClean="0"/>
              <a:t>р</a:t>
            </a:r>
            <a:r>
              <a:rPr lang="ru-RU" b="1" i="1" dirty="0" smtClean="0"/>
              <a:t> ж а </a:t>
            </a:r>
            <a:r>
              <a:rPr lang="ru-RU" b="1" i="1" dirty="0" err="1" smtClean="0"/>
              <a:t>н</a:t>
            </a:r>
            <a:r>
              <a:rPr lang="ru-RU" b="1" i="1" dirty="0" smtClean="0"/>
              <a:t> и я  </a:t>
            </a:r>
            <a:r>
              <a:rPr lang="ru-RU" b="1" i="1" dirty="0" err="1" smtClean="0"/>
              <a:t>д</a:t>
            </a:r>
            <a:r>
              <a:rPr lang="ru-RU" b="1" i="1" dirty="0" smtClean="0"/>
              <a:t> е </a:t>
            </a:r>
            <a:r>
              <a:rPr lang="ru-RU" b="1" i="1" dirty="0" err="1" smtClean="0"/>
              <a:t>ф</a:t>
            </a:r>
            <a:r>
              <a:rPr lang="ru-RU" b="1" i="1" dirty="0" smtClean="0"/>
              <a:t> о </a:t>
            </a:r>
            <a:r>
              <a:rPr lang="ru-RU" b="1" i="1" dirty="0" err="1" smtClean="0"/>
              <a:t>р</a:t>
            </a:r>
            <a:r>
              <a:rPr lang="ru-RU" b="1" i="1" dirty="0" smtClean="0"/>
              <a:t> м и </a:t>
            </a:r>
            <a:r>
              <a:rPr lang="ru-RU" b="1" i="1" dirty="0" err="1" smtClean="0"/>
              <a:t>р</a:t>
            </a:r>
            <a:r>
              <a:rPr lang="ru-RU" b="1" i="1" dirty="0" smtClean="0"/>
              <a:t> о в а </a:t>
            </a:r>
            <a:r>
              <a:rPr lang="ru-RU" b="1" i="1" dirty="0" err="1" smtClean="0"/>
              <a:t>н</a:t>
            </a:r>
            <a:r>
              <a:rPr lang="ru-RU" b="1" i="1" dirty="0" smtClean="0"/>
              <a:t>  </a:t>
            </a:r>
            <a:r>
              <a:rPr lang="ru-RU" b="1" i="1" dirty="0" err="1" smtClean="0"/>
              <a:t>н</a:t>
            </a:r>
            <a:r>
              <a:rPr lang="ru-RU" b="1" i="1" dirty="0" smtClean="0"/>
              <a:t> </a:t>
            </a:r>
            <a:r>
              <a:rPr lang="ru-RU" b="1" i="1" dirty="0" err="1" smtClean="0"/>
              <a:t>ы</a:t>
            </a:r>
            <a:r>
              <a:rPr lang="ru-RU" b="1" i="1" dirty="0" smtClean="0"/>
              <a:t> </a:t>
            </a:r>
            <a:r>
              <a:rPr lang="ru-RU" b="1" i="1" dirty="0" err="1" smtClean="0"/>
              <a:t>х</a:t>
            </a:r>
            <a:r>
              <a:rPr lang="ru-RU" b="1" i="1" dirty="0" smtClean="0"/>
              <a:t>  и </a:t>
            </a:r>
            <a:r>
              <a:rPr lang="ru-RU" b="1" i="1" dirty="0" err="1" smtClean="0"/>
              <a:t>з</a:t>
            </a:r>
            <a:r>
              <a:rPr lang="ru-RU" b="1" i="1" dirty="0" smtClean="0"/>
              <a:t> </a:t>
            </a:r>
            <a:r>
              <a:rPr lang="ru-RU" b="1" i="1" dirty="0" err="1" smtClean="0"/>
              <a:t>д</a:t>
            </a:r>
            <a:r>
              <a:rPr lang="ru-RU" b="1" i="1" dirty="0" smtClean="0"/>
              <a:t> е л и </a:t>
            </a:r>
            <a:r>
              <a:rPr lang="ru-RU" b="1" i="1" dirty="0" err="1" smtClean="0"/>
              <a:t>й</a:t>
            </a:r>
            <a:r>
              <a:rPr lang="ru-RU" b="1" i="1" dirty="0" smtClean="0"/>
              <a:t>  </a:t>
            </a:r>
            <a:r>
              <a:rPr lang="ru-RU" b="1" i="1" dirty="0" err="1" smtClean="0"/>
              <a:t>и</a:t>
            </a:r>
            <a:r>
              <a:rPr lang="ru-RU" b="1" i="1" dirty="0" smtClean="0"/>
              <a:t>  к </a:t>
            </a:r>
            <a:r>
              <a:rPr lang="ru-RU" b="1" i="1" dirty="0" err="1" smtClean="0"/>
              <a:t>р</a:t>
            </a:r>
            <a:r>
              <a:rPr lang="ru-RU" b="1" i="1" dirty="0" smtClean="0"/>
              <a:t> о </a:t>
            </a:r>
            <a:r>
              <a:rPr lang="ru-RU" b="1" i="1" dirty="0" err="1" smtClean="0"/>
              <a:t>ш</a:t>
            </a:r>
            <a:r>
              <a:rPr lang="ru-RU" b="1" i="1" dirty="0" smtClean="0"/>
              <a:t> к и  в  к о </a:t>
            </a:r>
            <a:r>
              <a:rPr lang="ru-RU" b="1" i="1" dirty="0" err="1" smtClean="0"/>
              <a:t>р</a:t>
            </a:r>
            <a:r>
              <a:rPr lang="ru-RU" b="1" i="1" dirty="0" smtClean="0"/>
              <a:t> </a:t>
            </a:r>
            <a:r>
              <a:rPr lang="ru-RU" b="1" i="1" dirty="0" err="1" smtClean="0"/>
              <a:t>о</a:t>
            </a:r>
            <a:r>
              <a:rPr lang="ru-RU" b="1" i="1" dirty="0" smtClean="0"/>
              <a:t> т к о </a:t>
            </a:r>
            <a:r>
              <a:rPr lang="ru-RU" b="1" i="1" dirty="0" err="1" smtClean="0"/>
              <a:t>р</a:t>
            </a:r>
            <a:r>
              <a:rPr lang="ru-RU" b="1" i="1" dirty="0" smtClean="0"/>
              <a:t> е </a:t>
            </a:r>
            <a:r>
              <a:rPr lang="ru-RU" b="1" i="1" dirty="0" err="1" smtClean="0"/>
              <a:t>з</a:t>
            </a:r>
            <a:r>
              <a:rPr lang="ru-RU" b="1" i="1" dirty="0" smtClean="0"/>
              <a:t> а </a:t>
            </a:r>
            <a:r>
              <a:rPr lang="ru-RU" b="1" i="1" dirty="0" err="1" smtClean="0"/>
              <a:t>н</a:t>
            </a:r>
            <a:r>
              <a:rPr lang="ru-RU" b="1" i="1" dirty="0" smtClean="0"/>
              <a:t> </a:t>
            </a:r>
            <a:r>
              <a:rPr lang="ru-RU" b="1" i="1" dirty="0" err="1" smtClean="0"/>
              <a:t>н</a:t>
            </a:r>
            <a:r>
              <a:rPr lang="ru-RU" b="1" i="1" dirty="0" smtClean="0"/>
              <a:t> </a:t>
            </a:r>
            <a:r>
              <a:rPr lang="ru-RU" b="1" i="1" dirty="0" err="1" smtClean="0"/>
              <a:t>ы</a:t>
            </a:r>
            <a:r>
              <a:rPr lang="ru-RU" b="1" i="1" dirty="0" smtClean="0"/>
              <a:t> </a:t>
            </a:r>
            <a:r>
              <a:rPr lang="ru-RU" b="1" i="1" dirty="0" err="1" smtClean="0"/>
              <a:t>х</a:t>
            </a:r>
            <a:r>
              <a:rPr lang="ru-RU" b="1" i="1" dirty="0" smtClean="0"/>
              <a:t>           и </a:t>
            </a:r>
            <a:r>
              <a:rPr lang="ru-RU" b="1" i="1" dirty="0" err="1" smtClean="0"/>
              <a:t>з</a:t>
            </a:r>
            <a:r>
              <a:rPr lang="ru-RU" b="1" i="1" dirty="0" smtClean="0"/>
              <a:t> </a:t>
            </a:r>
            <a:r>
              <a:rPr lang="ru-RU" b="1" i="1" dirty="0" err="1" smtClean="0"/>
              <a:t>д</a:t>
            </a:r>
            <a:r>
              <a:rPr lang="ru-RU" b="1" i="1" dirty="0" smtClean="0"/>
              <a:t> е л и я </a:t>
            </a:r>
            <a:r>
              <a:rPr lang="ru-RU" b="1" i="1" dirty="0" err="1" smtClean="0"/>
              <a:t>х</a:t>
            </a:r>
            <a:r>
              <a:rPr lang="ru-RU" b="1" i="1" dirty="0" smtClean="0"/>
              <a:t>  и  "</a:t>
            </a:r>
            <a:r>
              <a:rPr lang="ru-RU" b="1" i="1" dirty="0" err="1" smtClean="0"/>
              <a:t>п</a:t>
            </a:r>
            <a:r>
              <a:rPr lang="ru-RU" b="1" i="1" dirty="0" smtClean="0"/>
              <a:t> е </a:t>
            </a:r>
            <a:r>
              <a:rPr lang="ru-RU" b="1" i="1" dirty="0" err="1" smtClean="0"/>
              <a:t>р</a:t>
            </a:r>
            <a:r>
              <a:rPr lang="ru-RU" b="1" i="1" dirty="0" smtClean="0"/>
              <a:t> </a:t>
            </a:r>
            <a:r>
              <a:rPr lang="ru-RU" b="1" i="1" dirty="0" err="1" smtClean="0"/>
              <a:t>ь</a:t>
            </a:r>
            <a:r>
              <a:rPr lang="ru-RU" b="1" i="1" dirty="0" smtClean="0"/>
              <a:t> я </a:t>
            </a:r>
            <a:r>
              <a:rPr lang="ru-RU" b="1" i="1" dirty="0" err="1" smtClean="0"/>
              <a:t>х</a:t>
            </a:r>
            <a:r>
              <a:rPr lang="ru-RU" b="1" i="1" dirty="0" smtClean="0"/>
              <a:t> </a:t>
            </a:r>
            <a:r>
              <a:rPr lang="ru-RU" b="1" i="1" dirty="0" smtClean="0">
                <a:solidFill>
                  <a:schemeClr val="bg1"/>
                </a:solidFill>
              </a:rPr>
              <a:t>". Навеску массой около 500 г </a:t>
            </a:r>
            <a:r>
              <a:rPr lang="ru-RU" b="1" i="1" dirty="0" err="1" smtClean="0">
                <a:solidFill>
                  <a:schemeClr val="bg1"/>
                </a:solidFill>
              </a:rPr>
              <a:t>короткорезанных</a:t>
            </a:r>
            <a:r>
              <a:rPr lang="ru-RU" b="1" i="1" dirty="0" smtClean="0">
                <a:solidFill>
                  <a:schemeClr val="bg1"/>
                </a:solidFill>
              </a:rPr>
              <a:t> изделий или "перьев" взвешивают с погрешностью не более 5,0 г и отбирают из нее отдельно деформированные изделия и крошку, взвешивают их порознь с погрешностью не более 1,0 г.</a:t>
            </a:r>
          </a:p>
          <a:p>
            <a:pPr>
              <a:buNone/>
            </a:pPr>
            <a:r>
              <a:rPr lang="en-US" b="1" i="1" dirty="0" smtClean="0">
                <a:solidFill>
                  <a:schemeClr val="bg1"/>
                </a:solidFill>
              </a:rPr>
              <a:t>      </a:t>
            </a:r>
            <a:r>
              <a:rPr lang="ru-RU" b="1" i="1" dirty="0" smtClean="0">
                <a:solidFill>
                  <a:schemeClr val="bg1"/>
                </a:solidFill>
              </a:rPr>
              <a:t>Содержание деформированных изделий или крошки (Х</a:t>
            </a:r>
            <a:r>
              <a:rPr lang="ru-RU" b="1" i="1" baseline="-25000" dirty="0" smtClean="0">
                <a:solidFill>
                  <a:schemeClr val="bg1"/>
                </a:solidFill>
              </a:rPr>
              <a:t>2</a:t>
            </a:r>
            <a:r>
              <a:rPr lang="ru-RU" b="1" i="1" dirty="0" smtClean="0">
                <a:solidFill>
                  <a:schemeClr val="bg1"/>
                </a:solidFill>
              </a:rPr>
              <a:t>) в процентах вычисляют по формуле</a:t>
            </a:r>
            <a:endParaRPr lang="en-US" b="1" i="1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en-US" b="1" i="1" dirty="0" smtClean="0">
                <a:solidFill>
                  <a:schemeClr val="bg1"/>
                </a:solidFill>
              </a:rPr>
              <a:t>                                 </a:t>
            </a:r>
            <a:r>
              <a:rPr lang="ru-RU" b="1" i="1" dirty="0" smtClean="0">
                <a:solidFill>
                  <a:schemeClr val="bg1"/>
                </a:solidFill>
              </a:rPr>
              <a:t>Х</a:t>
            </a:r>
            <a:r>
              <a:rPr lang="ru-RU" b="1" i="1" baseline="-25000" dirty="0" smtClean="0">
                <a:solidFill>
                  <a:schemeClr val="bg1"/>
                </a:solidFill>
              </a:rPr>
              <a:t>2</a:t>
            </a:r>
            <a:r>
              <a:rPr lang="ru-RU" b="1" i="1" dirty="0" smtClean="0">
                <a:solidFill>
                  <a:schemeClr val="bg1"/>
                </a:solidFill>
              </a:rPr>
              <a:t> = </a:t>
            </a:r>
            <a:r>
              <a:rPr lang="ru-RU" b="1" i="1" dirty="0" err="1" smtClean="0">
                <a:solidFill>
                  <a:schemeClr val="bg1"/>
                </a:solidFill>
              </a:rPr>
              <a:t>m</a:t>
            </a:r>
            <a:r>
              <a:rPr lang="en-US" b="1" i="1" baseline="-25000" dirty="0" smtClean="0">
                <a:solidFill>
                  <a:schemeClr val="bg1"/>
                </a:solidFill>
              </a:rPr>
              <a:t>5</a:t>
            </a:r>
            <a:r>
              <a:rPr lang="en-US" b="1" i="1" dirty="0" smtClean="0">
                <a:solidFill>
                  <a:schemeClr val="bg1"/>
                </a:solidFill>
              </a:rPr>
              <a:t> </a:t>
            </a:r>
            <a:r>
              <a:rPr lang="ru-RU" sz="3100" b="1" i="1" baseline="-25000" dirty="0" smtClean="0">
                <a:solidFill>
                  <a:schemeClr val="bg1"/>
                </a:solidFill>
              </a:rPr>
              <a:t>*</a:t>
            </a:r>
            <a:r>
              <a:rPr lang="en-US" sz="3100" b="1" i="1" dirty="0" smtClean="0">
                <a:solidFill>
                  <a:schemeClr val="bg1"/>
                </a:solidFill>
              </a:rPr>
              <a:t> 100</a:t>
            </a:r>
            <a:r>
              <a:rPr lang="en-US" sz="3100" b="1" i="1" baseline="-25000" dirty="0" smtClean="0">
                <a:solidFill>
                  <a:schemeClr val="bg1"/>
                </a:solidFill>
              </a:rPr>
              <a:t>/</a:t>
            </a:r>
            <a:r>
              <a:rPr lang="ru-RU" b="1" i="1" dirty="0" smtClean="0">
                <a:solidFill>
                  <a:schemeClr val="bg1"/>
                </a:solidFill>
              </a:rPr>
              <a:t>m</a:t>
            </a:r>
            <a:r>
              <a:rPr lang="ru-RU" b="1" i="1" baseline="-25000" dirty="0" smtClean="0">
                <a:solidFill>
                  <a:schemeClr val="bg1"/>
                </a:solidFill>
              </a:rPr>
              <a:t>6</a:t>
            </a:r>
            <a:r>
              <a:rPr lang="ru-RU" b="1" i="1" dirty="0" smtClean="0">
                <a:solidFill>
                  <a:schemeClr val="bg1"/>
                </a:solidFill>
              </a:rPr>
              <a:t> </a:t>
            </a:r>
            <a:r>
              <a:rPr lang="ru-RU" sz="3100" b="1" i="1" dirty="0" smtClean="0">
                <a:solidFill>
                  <a:schemeClr val="bg1"/>
                </a:solidFill>
              </a:rPr>
              <a:t> </a:t>
            </a:r>
            <a:r>
              <a:rPr lang="ru-RU" b="1" i="1" dirty="0" smtClean="0">
                <a:solidFill>
                  <a:schemeClr val="bg1"/>
                </a:solidFill>
              </a:rPr>
              <a:t>,</a:t>
            </a:r>
          </a:p>
          <a:p>
            <a:pPr>
              <a:buNone/>
            </a:pPr>
            <a:r>
              <a:rPr lang="en-US" b="1" i="1" dirty="0" smtClean="0">
                <a:solidFill>
                  <a:schemeClr val="bg1"/>
                </a:solidFill>
              </a:rPr>
              <a:t>      </a:t>
            </a:r>
            <a:r>
              <a:rPr lang="ru-RU" b="1" i="1" dirty="0" smtClean="0">
                <a:solidFill>
                  <a:schemeClr val="bg1"/>
                </a:solidFill>
              </a:rPr>
              <a:t>где m</a:t>
            </a:r>
            <a:r>
              <a:rPr lang="ru-RU" b="1" i="1" baseline="-25000" dirty="0" smtClean="0">
                <a:solidFill>
                  <a:schemeClr val="bg1"/>
                </a:solidFill>
              </a:rPr>
              <a:t>5</a:t>
            </a:r>
            <a:r>
              <a:rPr lang="ru-RU" b="1" i="1" dirty="0" smtClean="0">
                <a:solidFill>
                  <a:schemeClr val="bg1"/>
                </a:solidFill>
              </a:rPr>
              <a:t> – масса деформированных изделий или крошки, выделенных из анализируемой пробы, г; m</a:t>
            </a:r>
            <a:r>
              <a:rPr lang="ru-RU" b="1" i="1" baseline="-25000" dirty="0" smtClean="0">
                <a:solidFill>
                  <a:schemeClr val="bg1"/>
                </a:solidFill>
              </a:rPr>
              <a:t>6</a:t>
            </a:r>
            <a:r>
              <a:rPr lang="ru-RU" b="1" i="1" dirty="0" smtClean="0">
                <a:solidFill>
                  <a:schemeClr val="bg1"/>
                </a:solidFill>
              </a:rPr>
              <a:t> – масса анализируемой пробы, г.</a:t>
            </a:r>
          </a:p>
          <a:p>
            <a:pPr>
              <a:buNone/>
            </a:pPr>
            <a:r>
              <a:rPr lang="en-US" b="1" i="1" dirty="0" smtClean="0">
                <a:solidFill>
                  <a:schemeClr val="bg1"/>
                </a:solidFill>
              </a:rPr>
              <a:t>       </a:t>
            </a:r>
            <a:r>
              <a:rPr lang="ru-RU" b="1" i="1" dirty="0" smtClean="0">
                <a:solidFill>
                  <a:schemeClr val="bg1"/>
                </a:solidFill>
              </a:rPr>
              <a:t>Вычисления проводят до второго десятичного знака с последующим округлением результата до первого десятичного знака.   </a:t>
            </a:r>
          </a:p>
          <a:p>
            <a:endParaRPr lang="ru-RU" dirty="0"/>
          </a:p>
        </p:txBody>
      </p:sp>
      <p:pic>
        <p:nvPicPr>
          <p:cNvPr id="8" name="Picture 4" descr="1235494725_195289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858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10000"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507288" cy="3212976"/>
          </a:xfrm>
        </p:spPr>
        <p:txBody>
          <a:bodyPr>
            <a:normAutofit fontScale="90000"/>
          </a:bodyPr>
          <a:lstStyle/>
          <a:p>
            <a:r>
              <a:rPr lang="ru-RU" sz="2700" dirty="0" smtClean="0">
                <a:solidFill>
                  <a:schemeClr val="tx1"/>
                </a:solidFill>
              </a:rPr>
              <a:t>О </a:t>
            </a:r>
            <a:r>
              <a:rPr lang="ru-RU" sz="2700" dirty="0" err="1" smtClean="0">
                <a:solidFill>
                  <a:schemeClr val="tx1"/>
                </a:solidFill>
              </a:rPr>
              <a:t>п</a:t>
            </a:r>
            <a:r>
              <a:rPr lang="ru-RU" sz="2700" dirty="0" smtClean="0">
                <a:solidFill>
                  <a:schemeClr val="tx1"/>
                </a:solidFill>
              </a:rPr>
              <a:t> </a:t>
            </a:r>
            <a:r>
              <a:rPr lang="ru-RU" sz="2700" dirty="0" err="1" smtClean="0">
                <a:solidFill>
                  <a:schemeClr val="tx1"/>
                </a:solidFill>
              </a:rPr>
              <a:t>р</a:t>
            </a:r>
            <a:r>
              <a:rPr lang="ru-RU" sz="2700" dirty="0" smtClean="0">
                <a:solidFill>
                  <a:schemeClr val="tx1"/>
                </a:solidFill>
              </a:rPr>
              <a:t> е </a:t>
            </a:r>
            <a:r>
              <a:rPr lang="ru-RU" sz="2700" dirty="0" err="1" smtClean="0">
                <a:solidFill>
                  <a:schemeClr val="tx1"/>
                </a:solidFill>
              </a:rPr>
              <a:t>д</a:t>
            </a:r>
            <a:r>
              <a:rPr lang="ru-RU" sz="2700" dirty="0" smtClean="0">
                <a:solidFill>
                  <a:schemeClr val="tx1"/>
                </a:solidFill>
              </a:rPr>
              <a:t> </a:t>
            </a:r>
            <a:r>
              <a:rPr lang="ru-RU" sz="2700" dirty="0" err="1" smtClean="0">
                <a:solidFill>
                  <a:schemeClr val="tx1"/>
                </a:solidFill>
              </a:rPr>
              <a:t>е</a:t>
            </a:r>
            <a:r>
              <a:rPr lang="ru-RU" sz="2700" dirty="0" smtClean="0">
                <a:solidFill>
                  <a:schemeClr val="tx1"/>
                </a:solidFill>
              </a:rPr>
              <a:t> л е </a:t>
            </a:r>
            <a:r>
              <a:rPr lang="ru-RU" sz="2700" dirty="0" err="1" smtClean="0">
                <a:solidFill>
                  <a:schemeClr val="tx1"/>
                </a:solidFill>
              </a:rPr>
              <a:t>н</a:t>
            </a:r>
            <a:r>
              <a:rPr lang="ru-RU" sz="2700" dirty="0" smtClean="0">
                <a:solidFill>
                  <a:schemeClr val="tx1"/>
                </a:solidFill>
              </a:rPr>
              <a:t> и е   </a:t>
            </a:r>
            <a:r>
              <a:rPr lang="ru-RU" sz="2700" dirty="0" err="1" smtClean="0">
                <a:solidFill>
                  <a:schemeClr val="tx1"/>
                </a:solidFill>
              </a:rPr>
              <a:t>ц</a:t>
            </a:r>
            <a:r>
              <a:rPr lang="ru-RU" sz="2700" dirty="0" smtClean="0">
                <a:solidFill>
                  <a:schemeClr val="tx1"/>
                </a:solidFill>
              </a:rPr>
              <a:t> в е т а,   </a:t>
            </a:r>
            <a:r>
              <a:rPr lang="ru-RU" sz="2700" dirty="0" err="1" smtClean="0">
                <a:solidFill>
                  <a:schemeClr val="tx1"/>
                </a:solidFill>
              </a:rPr>
              <a:t>п</a:t>
            </a:r>
            <a:r>
              <a:rPr lang="ru-RU" sz="2700" dirty="0" smtClean="0">
                <a:solidFill>
                  <a:schemeClr val="tx1"/>
                </a:solidFill>
              </a:rPr>
              <a:t> о в е </a:t>
            </a:r>
            <a:r>
              <a:rPr lang="ru-RU" sz="2700" dirty="0" err="1" smtClean="0">
                <a:solidFill>
                  <a:schemeClr val="tx1"/>
                </a:solidFill>
              </a:rPr>
              <a:t>р</a:t>
            </a:r>
            <a:r>
              <a:rPr lang="ru-RU" sz="2700" dirty="0" smtClean="0">
                <a:solidFill>
                  <a:schemeClr val="tx1"/>
                </a:solidFill>
              </a:rPr>
              <a:t> </a:t>
            </a:r>
            <a:r>
              <a:rPr lang="ru-RU" sz="2700" dirty="0" err="1" smtClean="0">
                <a:solidFill>
                  <a:schemeClr val="tx1"/>
                </a:solidFill>
              </a:rPr>
              <a:t>х</a:t>
            </a:r>
            <a:r>
              <a:rPr lang="ru-RU" sz="2700" dirty="0" smtClean="0">
                <a:solidFill>
                  <a:schemeClr val="tx1"/>
                </a:solidFill>
              </a:rPr>
              <a:t> </a:t>
            </a:r>
            <a:r>
              <a:rPr lang="ru-RU" sz="2700" dirty="0" err="1" smtClean="0">
                <a:solidFill>
                  <a:schemeClr val="tx1"/>
                </a:solidFill>
              </a:rPr>
              <a:t>н</a:t>
            </a:r>
            <a:r>
              <a:rPr lang="ru-RU" sz="2700" dirty="0" smtClean="0">
                <a:solidFill>
                  <a:schemeClr val="tx1"/>
                </a:solidFill>
              </a:rPr>
              <a:t> о с т и, </a:t>
            </a:r>
            <a:br>
              <a:rPr lang="ru-RU" sz="2700" dirty="0" smtClean="0">
                <a:solidFill>
                  <a:schemeClr val="tx1"/>
                </a:solidFill>
              </a:rPr>
            </a:br>
            <a:r>
              <a:rPr lang="ru-RU" sz="2700" dirty="0" err="1" smtClean="0">
                <a:solidFill>
                  <a:schemeClr val="tx1"/>
                </a:solidFill>
              </a:rPr>
              <a:t>ф</a:t>
            </a:r>
            <a:r>
              <a:rPr lang="ru-RU" sz="2700" dirty="0" smtClean="0">
                <a:solidFill>
                  <a:schemeClr val="tx1"/>
                </a:solidFill>
              </a:rPr>
              <a:t> о </a:t>
            </a:r>
            <a:r>
              <a:rPr lang="ru-RU" sz="2700" dirty="0" err="1" smtClean="0">
                <a:solidFill>
                  <a:schemeClr val="tx1"/>
                </a:solidFill>
              </a:rPr>
              <a:t>р</a:t>
            </a:r>
            <a:r>
              <a:rPr lang="ru-RU" sz="2700" dirty="0" smtClean="0">
                <a:solidFill>
                  <a:schemeClr val="tx1"/>
                </a:solidFill>
              </a:rPr>
              <a:t> м </a:t>
            </a:r>
            <a:r>
              <a:rPr lang="ru-RU" sz="2700" dirty="0" err="1" smtClean="0">
                <a:solidFill>
                  <a:schemeClr val="tx1"/>
                </a:solidFill>
              </a:rPr>
              <a:t>ы</a:t>
            </a:r>
            <a:r>
              <a:rPr lang="ru-RU" sz="2700" dirty="0" smtClean="0">
                <a:solidFill>
                  <a:schemeClr val="tx1"/>
                </a:solidFill>
              </a:rPr>
              <a:t>. Пробу макаронных изделий помещают на гладкую поверхность, осторожно перемешивают, рассматривают.</a:t>
            </a:r>
            <a:br>
              <a:rPr lang="ru-RU" sz="2700" dirty="0" smtClean="0">
                <a:solidFill>
                  <a:schemeClr val="tx1"/>
                </a:solidFill>
              </a:rPr>
            </a:br>
            <a:r>
              <a:rPr lang="ru-RU" sz="2700" dirty="0" smtClean="0">
                <a:solidFill>
                  <a:schemeClr val="tx1"/>
                </a:solidFill>
              </a:rPr>
              <a:t>Делают вывод о соответствии изделия заявленному наименованию. Если отмеченных признаков недостаточно для проведения идентификации, то исследуются физико-химические показатели.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41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403648" y="3429000"/>
            <a:ext cx="6278033" cy="3167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10000"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sp>
        <p:nvSpPr>
          <p:cNvPr id="12" name="Текст 11"/>
          <p:cNvSpPr>
            <a:spLocks noGrp="1"/>
          </p:cNvSpPr>
          <p:nvPr>
            <p:ph type="body" idx="2"/>
          </p:nvPr>
        </p:nvSpPr>
        <p:spPr>
          <a:xfrm>
            <a:off x="395536" y="332656"/>
            <a:ext cx="5760640" cy="6048672"/>
          </a:xfrm>
        </p:spPr>
        <p:txBody>
          <a:bodyPr>
            <a:normAutofit fontScale="85000" lnSpcReduction="20000"/>
          </a:bodyPr>
          <a:lstStyle/>
          <a:p>
            <a:endParaRPr lang="en-US" sz="1700" b="1" dirty="0" smtClean="0"/>
          </a:p>
          <a:p>
            <a:r>
              <a:rPr lang="ru-RU" sz="1900" b="1" dirty="0" smtClean="0"/>
              <a:t>О </a:t>
            </a:r>
            <a:r>
              <a:rPr lang="ru-RU" sz="1900" b="1" dirty="0" err="1" smtClean="0"/>
              <a:t>п</a:t>
            </a:r>
            <a:r>
              <a:rPr lang="ru-RU" sz="1900" b="1" dirty="0" smtClean="0"/>
              <a:t> </a:t>
            </a:r>
            <a:r>
              <a:rPr lang="ru-RU" sz="1900" b="1" dirty="0" err="1" smtClean="0"/>
              <a:t>р</a:t>
            </a:r>
            <a:r>
              <a:rPr lang="ru-RU" sz="1900" b="1" dirty="0" smtClean="0"/>
              <a:t> е </a:t>
            </a:r>
            <a:r>
              <a:rPr lang="ru-RU" sz="1900" b="1" dirty="0" err="1" smtClean="0"/>
              <a:t>д</a:t>
            </a:r>
            <a:r>
              <a:rPr lang="ru-RU" sz="1900" b="1" dirty="0" smtClean="0"/>
              <a:t> </a:t>
            </a:r>
            <a:r>
              <a:rPr lang="ru-RU" sz="1900" b="1" dirty="0" err="1" smtClean="0"/>
              <a:t>е</a:t>
            </a:r>
            <a:r>
              <a:rPr lang="ru-RU" sz="1900" b="1" dirty="0" smtClean="0"/>
              <a:t> л е </a:t>
            </a:r>
            <a:r>
              <a:rPr lang="ru-RU" sz="1900" b="1" dirty="0" err="1" smtClean="0"/>
              <a:t>н</a:t>
            </a:r>
            <a:r>
              <a:rPr lang="ru-RU" sz="1900" b="1" dirty="0" smtClean="0"/>
              <a:t> и е   к и с л о т </a:t>
            </a:r>
            <a:r>
              <a:rPr lang="ru-RU" sz="1900" b="1" dirty="0" err="1" smtClean="0"/>
              <a:t>н</a:t>
            </a:r>
            <a:r>
              <a:rPr lang="ru-RU" sz="1900" b="1" dirty="0" smtClean="0"/>
              <a:t> о с т и. </a:t>
            </a:r>
            <a:endParaRPr lang="en-US" sz="1900" b="1" dirty="0" smtClean="0"/>
          </a:p>
          <a:p>
            <a:r>
              <a:rPr lang="ru-RU" sz="1700" b="1" dirty="0" smtClean="0"/>
              <a:t> </a:t>
            </a:r>
            <a:r>
              <a:rPr lang="ru-RU" sz="1700" b="1" dirty="0" smtClean="0">
                <a:solidFill>
                  <a:srgbClr val="002060"/>
                </a:solidFill>
              </a:rPr>
              <a:t>Кислотность макаронных изделий определяют по ГОСТ 14849-89. Подготовка пробы аналогична предыдущему анализу. Изделия, измельченные в ступке и размолотые на лабораторной мельнице до полного прохода через сито с отверстиями диаметром 1 мм (оставшаяся часть пробы после отбора навесок для определения влажности), просеивают через шелковое сито № 27. Остаток на сите перемешивают и из этой массы берут навеску 5,00 г. Ее высыпают в коническую колбу вместимостью 150 см</a:t>
            </a:r>
            <a:r>
              <a:rPr lang="ru-RU" sz="1700" b="1" baseline="30000" dirty="0" smtClean="0">
                <a:solidFill>
                  <a:srgbClr val="002060"/>
                </a:solidFill>
              </a:rPr>
              <a:t>3</a:t>
            </a:r>
            <a:r>
              <a:rPr lang="ru-RU" sz="1700" b="1" dirty="0" smtClean="0">
                <a:solidFill>
                  <a:srgbClr val="002060"/>
                </a:solidFill>
              </a:rPr>
              <a:t>, в которую предварительно налито 30-40 см</a:t>
            </a:r>
            <a:r>
              <a:rPr lang="ru-RU" sz="1700" b="1" baseline="30000" dirty="0" smtClean="0">
                <a:solidFill>
                  <a:srgbClr val="002060"/>
                </a:solidFill>
              </a:rPr>
              <a:t>3</a:t>
            </a:r>
            <a:r>
              <a:rPr lang="ru-RU" sz="1700" b="1" dirty="0" smtClean="0">
                <a:solidFill>
                  <a:srgbClr val="002060"/>
                </a:solidFill>
              </a:rPr>
              <a:t> дистиллированной воды. Содержимое колбы взбалтывают в течение 3 мин, после чего смывают частицы со стенок колбы 10-20 см</a:t>
            </a:r>
            <a:r>
              <a:rPr lang="ru-RU" sz="1700" b="1" baseline="30000" dirty="0" smtClean="0">
                <a:solidFill>
                  <a:srgbClr val="002060"/>
                </a:solidFill>
              </a:rPr>
              <a:t>3</a:t>
            </a:r>
            <a:r>
              <a:rPr lang="ru-RU" sz="1700" b="1" dirty="0" smtClean="0">
                <a:solidFill>
                  <a:srgbClr val="002060"/>
                </a:solidFill>
              </a:rPr>
              <a:t> дистиллированной воды. Титрование проводят 0,1 моль/дм</a:t>
            </a:r>
            <a:r>
              <a:rPr lang="ru-RU" sz="1700" b="1" baseline="30000" dirty="0" smtClean="0">
                <a:solidFill>
                  <a:srgbClr val="002060"/>
                </a:solidFill>
              </a:rPr>
              <a:t>3</a:t>
            </a:r>
            <a:r>
              <a:rPr lang="ru-RU" sz="1700" b="1" dirty="0" smtClean="0">
                <a:solidFill>
                  <a:srgbClr val="002060"/>
                </a:solidFill>
              </a:rPr>
              <a:t> раствором гидроокиси натрия в присутствии 5 капель спиртового раствора с массовой долей фенолфталеина 1 % до розовой окраски, не исчезающей в течение 1 мин.</a:t>
            </a:r>
          </a:p>
          <a:p>
            <a:r>
              <a:rPr lang="ru-RU" sz="1700" b="1" dirty="0" smtClean="0">
                <a:solidFill>
                  <a:srgbClr val="002060"/>
                </a:solidFill>
              </a:rPr>
              <a:t>Кислотность </a:t>
            </a:r>
            <a:r>
              <a:rPr lang="ru-RU" sz="1700" b="1" dirty="0" err="1" smtClean="0">
                <a:solidFill>
                  <a:srgbClr val="002060"/>
                </a:solidFill>
              </a:rPr>
              <a:t>х</a:t>
            </a:r>
            <a:r>
              <a:rPr lang="ru-RU" sz="1700" b="1" dirty="0" smtClean="0">
                <a:solidFill>
                  <a:srgbClr val="002060"/>
                </a:solidFill>
              </a:rPr>
              <a:t>, град, вычисляют по формуле</a:t>
            </a:r>
          </a:p>
          <a:p>
            <a:r>
              <a:rPr lang="ru-RU" sz="1700" b="1" dirty="0" smtClean="0">
                <a:solidFill>
                  <a:srgbClr val="002060"/>
                </a:solidFill>
              </a:rPr>
              <a:t>где </a:t>
            </a:r>
            <a:r>
              <a:rPr lang="en-US" sz="1700" b="1" dirty="0" smtClean="0">
                <a:solidFill>
                  <a:srgbClr val="002060"/>
                </a:solidFill>
              </a:rPr>
              <a:t>V</a:t>
            </a:r>
            <a:r>
              <a:rPr lang="ru-RU" sz="1700" b="1" dirty="0" smtClean="0">
                <a:solidFill>
                  <a:srgbClr val="002060"/>
                </a:solidFill>
              </a:rPr>
              <a:t> – объем 0,1 моль/дм</a:t>
            </a:r>
            <a:r>
              <a:rPr lang="ru-RU" sz="1700" b="1" baseline="30000" dirty="0" smtClean="0">
                <a:solidFill>
                  <a:srgbClr val="002060"/>
                </a:solidFill>
              </a:rPr>
              <a:t>3</a:t>
            </a:r>
            <a:r>
              <a:rPr lang="ru-RU" sz="1700" b="1" dirty="0" smtClean="0">
                <a:solidFill>
                  <a:srgbClr val="002060"/>
                </a:solidFill>
              </a:rPr>
              <a:t> раствора гидроокиси натрия, пошедшего на титрование, см</a:t>
            </a:r>
            <a:r>
              <a:rPr lang="ru-RU" sz="1700" b="1" baseline="30000" dirty="0" smtClean="0">
                <a:solidFill>
                  <a:srgbClr val="002060"/>
                </a:solidFill>
              </a:rPr>
              <a:t>3</a:t>
            </a:r>
            <a:r>
              <a:rPr lang="ru-RU" sz="1700" b="1" dirty="0" smtClean="0">
                <a:solidFill>
                  <a:srgbClr val="002060"/>
                </a:solidFill>
              </a:rPr>
              <a:t>; </a:t>
            </a:r>
            <a:r>
              <a:rPr lang="en-US" sz="1700" b="1" dirty="0" smtClean="0">
                <a:solidFill>
                  <a:srgbClr val="002060"/>
                </a:solidFill>
              </a:rPr>
              <a:t>m</a:t>
            </a:r>
            <a:r>
              <a:rPr lang="ru-RU" sz="1700" b="1" dirty="0" smtClean="0">
                <a:solidFill>
                  <a:srgbClr val="002060"/>
                </a:solidFill>
              </a:rPr>
              <a:t> – масса продукта, г; </a:t>
            </a:r>
            <a:r>
              <a:rPr lang="en-US" sz="1700" b="1" dirty="0" smtClean="0">
                <a:solidFill>
                  <a:srgbClr val="002060"/>
                </a:solidFill>
              </a:rPr>
              <a:t>K</a:t>
            </a:r>
            <a:r>
              <a:rPr lang="ru-RU" sz="1700" b="1" dirty="0" smtClean="0">
                <a:solidFill>
                  <a:srgbClr val="002060"/>
                </a:solidFill>
              </a:rPr>
              <a:t> – поправочный коэффициент к титру щелочи.</a:t>
            </a:r>
          </a:p>
          <a:p>
            <a:r>
              <a:rPr lang="ru-RU" sz="1700" b="1" dirty="0" smtClean="0">
                <a:solidFill>
                  <a:srgbClr val="002060"/>
                </a:solidFill>
              </a:rPr>
              <a:t>Для определения </a:t>
            </a:r>
            <a:r>
              <a:rPr lang="en-US" sz="1700" b="1" dirty="0" smtClean="0">
                <a:solidFill>
                  <a:srgbClr val="002060"/>
                </a:solidFill>
              </a:rPr>
              <a:t>K</a:t>
            </a:r>
            <a:r>
              <a:rPr lang="ru-RU" sz="1700" b="1" dirty="0" smtClean="0">
                <a:solidFill>
                  <a:srgbClr val="002060"/>
                </a:solidFill>
              </a:rPr>
              <a:t> в коническую колбу вместимостью 100-150 см</a:t>
            </a:r>
            <a:r>
              <a:rPr lang="ru-RU" sz="1700" b="1" baseline="30000" dirty="0" smtClean="0">
                <a:solidFill>
                  <a:srgbClr val="002060"/>
                </a:solidFill>
              </a:rPr>
              <a:t>3</a:t>
            </a:r>
            <a:r>
              <a:rPr lang="ru-RU" sz="1700" b="1" dirty="0" smtClean="0">
                <a:solidFill>
                  <a:srgbClr val="002060"/>
                </a:solidFill>
              </a:rPr>
              <a:t> наливают из бюретки 25 см</a:t>
            </a:r>
            <a:r>
              <a:rPr lang="ru-RU" sz="1700" b="1" baseline="30000" dirty="0" smtClean="0">
                <a:solidFill>
                  <a:srgbClr val="002060"/>
                </a:solidFill>
              </a:rPr>
              <a:t>3</a:t>
            </a:r>
            <a:r>
              <a:rPr lang="ru-RU" sz="1700" b="1" dirty="0" smtClean="0">
                <a:solidFill>
                  <a:srgbClr val="002060"/>
                </a:solidFill>
              </a:rPr>
              <a:t> 0,1 моль/дм</a:t>
            </a:r>
            <a:r>
              <a:rPr lang="ru-RU" sz="1700" b="1" baseline="30000" dirty="0" smtClean="0">
                <a:solidFill>
                  <a:srgbClr val="002060"/>
                </a:solidFill>
              </a:rPr>
              <a:t>3</a:t>
            </a:r>
            <a:r>
              <a:rPr lang="ru-RU" sz="1700" b="1" dirty="0" smtClean="0">
                <a:solidFill>
                  <a:srgbClr val="002060"/>
                </a:solidFill>
              </a:rPr>
              <a:t> раствора гидроокиси натрия, добавляют 4 капли фенолфталеина и титруют 0,1 моль/дм</a:t>
            </a:r>
            <a:r>
              <a:rPr lang="ru-RU" sz="1700" b="1" baseline="30000" dirty="0" smtClean="0">
                <a:solidFill>
                  <a:srgbClr val="002060"/>
                </a:solidFill>
              </a:rPr>
              <a:t>3</a:t>
            </a:r>
            <a:r>
              <a:rPr lang="ru-RU" sz="1700" b="1" dirty="0" smtClean="0">
                <a:solidFill>
                  <a:srgbClr val="002060"/>
                </a:solidFill>
              </a:rPr>
              <a:t> раствором серной или соляной кислоты до исчезновения розовой окраски.</a:t>
            </a:r>
          </a:p>
          <a:p>
            <a:r>
              <a:rPr lang="ru-RU" sz="1700" b="1" dirty="0" smtClean="0">
                <a:solidFill>
                  <a:srgbClr val="002060"/>
                </a:solidFill>
              </a:rPr>
              <a:t>Поправочный коэффициент К вычисляют по формуле</a:t>
            </a:r>
          </a:p>
          <a:p>
            <a:r>
              <a:rPr lang="ru-RU" sz="1700" b="1" dirty="0" smtClean="0">
                <a:solidFill>
                  <a:srgbClr val="002060"/>
                </a:solidFill>
              </a:rPr>
              <a:t>где </a:t>
            </a:r>
            <a:r>
              <a:rPr lang="en-US" sz="1700" b="1" dirty="0" smtClean="0">
                <a:solidFill>
                  <a:srgbClr val="002060"/>
                </a:solidFill>
              </a:rPr>
              <a:t>V</a:t>
            </a:r>
            <a:r>
              <a:rPr lang="ru-RU" sz="1700" b="1" baseline="-25000" dirty="0" smtClean="0">
                <a:solidFill>
                  <a:srgbClr val="002060"/>
                </a:solidFill>
              </a:rPr>
              <a:t>1</a:t>
            </a:r>
            <a:r>
              <a:rPr lang="ru-RU" sz="1700" b="1" dirty="0" smtClean="0">
                <a:solidFill>
                  <a:srgbClr val="002060"/>
                </a:solidFill>
              </a:rPr>
              <a:t> – объем раствора кислоты, израсходованной на титрование,см</a:t>
            </a:r>
            <a:r>
              <a:rPr lang="ru-RU" sz="1700" b="1" baseline="30000" dirty="0" smtClean="0">
                <a:solidFill>
                  <a:srgbClr val="002060"/>
                </a:solidFill>
              </a:rPr>
              <a:t>3</a:t>
            </a:r>
            <a:r>
              <a:rPr lang="ru-RU" sz="1700" b="1" dirty="0" smtClean="0">
                <a:solidFill>
                  <a:srgbClr val="002060"/>
                </a:solidFill>
              </a:rPr>
              <a:t>; </a:t>
            </a:r>
            <a:r>
              <a:rPr lang="en-US" sz="1700" b="1" dirty="0" smtClean="0">
                <a:solidFill>
                  <a:srgbClr val="002060"/>
                </a:solidFill>
              </a:rPr>
              <a:t>V</a:t>
            </a:r>
            <a:r>
              <a:rPr lang="ru-RU" sz="1700" b="1" baseline="-25000" dirty="0" smtClean="0">
                <a:solidFill>
                  <a:srgbClr val="002060"/>
                </a:solidFill>
              </a:rPr>
              <a:t>2</a:t>
            </a:r>
            <a:r>
              <a:rPr lang="ru-RU" sz="1700" b="1" dirty="0" smtClean="0">
                <a:solidFill>
                  <a:srgbClr val="002060"/>
                </a:solidFill>
              </a:rPr>
              <a:t> – объем раствора гидроокиси натрия, взятого для титрования, см</a:t>
            </a:r>
            <a:r>
              <a:rPr lang="ru-RU" sz="1700" b="1" baseline="30000" dirty="0" smtClean="0">
                <a:solidFill>
                  <a:srgbClr val="002060"/>
                </a:solidFill>
              </a:rPr>
              <a:t>3</a:t>
            </a:r>
            <a:r>
              <a:rPr lang="ru-RU" sz="1700" b="1" dirty="0" smtClean="0">
                <a:solidFill>
                  <a:srgbClr val="002060"/>
                </a:solidFill>
              </a:rPr>
              <a:t>.</a:t>
            </a:r>
          </a:p>
          <a:p>
            <a:r>
              <a:rPr lang="ru-RU" sz="1700" b="1" dirty="0" smtClean="0">
                <a:solidFill>
                  <a:srgbClr val="002060"/>
                </a:solidFill>
              </a:rPr>
              <a:t>Результат определения кислотности выражают с точностью до 0,1 град.</a:t>
            </a:r>
          </a:p>
          <a:p>
            <a:endParaRPr lang="ru-RU" dirty="0"/>
          </a:p>
        </p:txBody>
      </p:sp>
      <p:pic>
        <p:nvPicPr>
          <p:cNvPr id="1026" name="Picture 2" descr="G:\11489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 rot="720000">
            <a:off x="6802886" y="380930"/>
            <a:ext cx="2016224" cy="1584176"/>
          </a:xfrm>
          <a:prstGeom prst="rect">
            <a:avLst/>
          </a:prstGeom>
          <a:noFill/>
        </p:spPr>
      </p:pic>
      <p:pic>
        <p:nvPicPr>
          <p:cNvPr id="1032" name="Picture 8" descr="G:\11475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1140000">
            <a:off x="6220310" y="1980966"/>
            <a:ext cx="2066925" cy="2066925"/>
          </a:xfrm>
          <a:prstGeom prst="rect">
            <a:avLst/>
          </a:prstGeom>
          <a:noFill/>
        </p:spPr>
      </p:pic>
      <p:pic>
        <p:nvPicPr>
          <p:cNvPr id="1033" name="Picture 9" descr="G:\11475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380000">
            <a:off x="6621843" y="4182699"/>
            <a:ext cx="2066925" cy="2066925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10000"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51520" y="260648"/>
            <a:ext cx="4244280" cy="6264696"/>
          </a:xfrm>
        </p:spPr>
        <p:txBody>
          <a:bodyPr>
            <a:normAutofit fontScale="40000" lnSpcReduction="20000"/>
          </a:bodyPr>
          <a:lstStyle/>
          <a:p>
            <a:pPr algn="just"/>
            <a:r>
              <a:rPr lang="ru-RU" sz="4500" b="1" i="1" dirty="0" smtClean="0"/>
              <a:t>О </a:t>
            </a:r>
            <a:r>
              <a:rPr lang="ru-RU" sz="4500" b="1" i="1" dirty="0" err="1" smtClean="0"/>
              <a:t>п</a:t>
            </a:r>
            <a:r>
              <a:rPr lang="ru-RU" sz="4500" b="1" i="1" dirty="0" smtClean="0"/>
              <a:t> </a:t>
            </a:r>
            <a:r>
              <a:rPr lang="ru-RU" sz="4500" b="1" i="1" dirty="0" err="1" smtClean="0"/>
              <a:t>р</a:t>
            </a:r>
            <a:r>
              <a:rPr lang="ru-RU" sz="4500" b="1" i="1" dirty="0" smtClean="0"/>
              <a:t> е </a:t>
            </a:r>
            <a:r>
              <a:rPr lang="ru-RU" sz="4500" b="1" i="1" dirty="0" err="1" smtClean="0"/>
              <a:t>д</a:t>
            </a:r>
            <a:r>
              <a:rPr lang="ru-RU" sz="4500" b="1" i="1" dirty="0" smtClean="0"/>
              <a:t> </a:t>
            </a:r>
            <a:r>
              <a:rPr lang="ru-RU" sz="4500" b="1" i="1" dirty="0" err="1" smtClean="0"/>
              <a:t>е</a:t>
            </a:r>
            <a:r>
              <a:rPr lang="ru-RU" sz="4500" b="1" i="1" dirty="0" smtClean="0"/>
              <a:t> л е </a:t>
            </a:r>
            <a:r>
              <a:rPr lang="ru-RU" sz="4500" b="1" i="1" dirty="0" err="1" smtClean="0"/>
              <a:t>н</a:t>
            </a:r>
            <a:r>
              <a:rPr lang="ru-RU" sz="4500" b="1" i="1" dirty="0" smtClean="0"/>
              <a:t> и е   в л а ж </a:t>
            </a:r>
            <a:r>
              <a:rPr lang="ru-RU" sz="4500" b="1" i="1" dirty="0" err="1" smtClean="0"/>
              <a:t>н</a:t>
            </a:r>
            <a:r>
              <a:rPr lang="ru-RU" sz="4500" b="1" i="1" dirty="0" smtClean="0"/>
              <a:t> о с т и. </a:t>
            </a:r>
            <a:r>
              <a:rPr lang="ru-RU" sz="40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50 г макаронных изделий измельчают в ступке и размалывают на лабораторной мельнице до полного прохода через сито с круглыми отверстиями диаметром 1 мм. Из массы, прошедшей через сито, берут навески для определения влажности. Продукт высушивают в сушильном шкафу при 130 </a:t>
            </a:r>
            <a:r>
              <a:rPr lang="ru-RU" sz="4000" b="1" i="1" baseline="300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</a:t>
            </a:r>
            <a:r>
              <a:rPr lang="ru-RU" sz="40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</a:t>
            </a:r>
            <a:r>
              <a:rPr lang="ru-RU" sz="40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в течение 40 мин. Для каждой пробы в металлические бюксы взвешивают по 5,00 г измельченного изделия. Бюксы с навесками ставят на их крышки и помещают в СЭШ-3М. После высушивания бюксы вынимают щипцами, закрывают крышками и ставят в эксикатор для охлаждения, после чего их взвешивают.</a:t>
            </a:r>
          </a:p>
          <a:p>
            <a:pPr algn="just"/>
            <a:r>
              <a:rPr lang="ru-RU" sz="40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Влажность макаронных изделий </a:t>
            </a:r>
            <a:r>
              <a:rPr lang="en-US" sz="40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W</a:t>
            </a:r>
            <a:r>
              <a:rPr lang="ru-RU" sz="40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%, вычисляют по формуле</a:t>
            </a:r>
          </a:p>
          <a:p>
            <a:pPr algn="just"/>
            <a:r>
              <a:rPr lang="en-US" sz="40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W</a:t>
            </a:r>
            <a:r>
              <a:rPr lang="ru-RU" sz="40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= [(</a:t>
            </a:r>
            <a:r>
              <a:rPr lang="en-US" sz="40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</a:t>
            </a:r>
            <a:r>
              <a:rPr lang="ru-RU" sz="4000" b="1" i="1" baseline="-25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</a:t>
            </a:r>
            <a:r>
              <a:rPr lang="ru-RU" sz="40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-</a:t>
            </a:r>
            <a:r>
              <a:rPr lang="en-US" sz="40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</a:t>
            </a:r>
            <a:r>
              <a:rPr lang="ru-RU" sz="4000" b="1" i="1" baseline="-25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</a:t>
            </a:r>
            <a:r>
              <a:rPr lang="ru-RU" sz="40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)/(</a:t>
            </a:r>
            <a:r>
              <a:rPr lang="en-US" sz="40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</a:t>
            </a:r>
            <a:r>
              <a:rPr lang="ru-RU" sz="4000" b="1" i="1" baseline="-25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</a:t>
            </a:r>
            <a:r>
              <a:rPr lang="ru-RU" sz="40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-</a:t>
            </a:r>
            <a:r>
              <a:rPr lang="en-US" sz="40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</a:t>
            </a:r>
            <a:r>
              <a:rPr lang="ru-RU" sz="40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)] 100,</a:t>
            </a:r>
          </a:p>
          <a:p>
            <a:pPr algn="just"/>
            <a:r>
              <a:rPr lang="ru-RU" sz="40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где </a:t>
            </a:r>
            <a:r>
              <a:rPr lang="en-US" sz="40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</a:t>
            </a:r>
            <a:r>
              <a:rPr lang="ru-RU" sz="4000" b="1" i="1" baseline="-25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</a:t>
            </a:r>
            <a:r>
              <a:rPr lang="ru-RU" sz="40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– масса бюксы с навеской до высушивания, г; </a:t>
            </a:r>
            <a:r>
              <a:rPr lang="en-US" sz="40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</a:t>
            </a:r>
            <a:r>
              <a:rPr lang="ru-RU" sz="4000" b="1" i="1" baseline="-25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</a:t>
            </a:r>
            <a:r>
              <a:rPr lang="ru-RU" sz="40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– масса бюксы с навеской после высушивания, г; </a:t>
            </a:r>
            <a:r>
              <a:rPr lang="en-US" sz="40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 </a:t>
            </a:r>
            <a:r>
              <a:rPr lang="ru-RU" sz="40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– масса бюксы, г.</a:t>
            </a:r>
          </a:p>
          <a:p>
            <a:pPr algn="just"/>
            <a:r>
              <a:rPr lang="ru-RU" sz="40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Расхождение между параллельными определениями не должно превышать 0,25 %.</a:t>
            </a:r>
          </a:p>
          <a:p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6" name="Picture 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648200" y="476672"/>
            <a:ext cx="4038600" cy="5688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10000"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mixed-pasta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95536" y="548680"/>
            <a:ext cx="3888432" cy="5688632"/>
          </a:xfrm>
          <a:prstGeom prst="rect">
            <a:avLst/>
          </a:prstGeom>
          <a:noFill/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648200" y="620688"/>
            <a:ext cx="4038600" cy="5616624"/>
          </a:xfrm>
        </p:spPr>
        <p:txBody>
          <a:bodyPr>
            <a:normAutofit fontScale="92500" lnSpcReduction="20000"/>
          </a:bodyPr>
          <a:lstStyle/>
          <a:p>
            <a:r>
              <a:rPr lang="ru-RU" b="1" i="1" dirty="0" smtClean="0"/>
              <a:t>О </a:t>
            </a:r>
            <a:r>
              <a:rPr lang="ru-RU" b="1" i="1" dirty="0" err="1" smtClean="0"/>
              <a:t>п</a:t>
            </a:r>
            <a:r>
              <a:rPr lang="ru-RU" b="1" i="1" dirty="0" smtClean="0"/>
              <a:t> </a:t>
            </a:r>
            <a:r>
              <a:rPr lang="ru-RU" b="1" i="1" dirty="0" err="1" smtClean="0"/>
              <a:t>р</a:t>
            </a:r>
            <a:r>
              <a:rPr lang="ru-RU" b="1" i="1" dirty="0" smtClean="0"/>
              <a:t> е </a:t>
            </a:r>
            <a:r>
              <a:rPr lang="ru-RU" b="1" i="1" dirty="0" err="1" smtClean="0"/>
              <a:t>д</a:t>
            </a:r>
            <a:r>
              <a:rPr lang="ru-RU" b="1" i="1" dirty="0" smtClean="0"/>
              <a:t> </a:t>
            </a:r>
            <a:r>
              <a:rPr lang="ru-RU" b="1" i="1" dirty="0" err="1" smtClean="0"/>
              <a:t>е</a:t>
            </a:r>
            <a:r>
              <a:rPr lang="ru-RU" b="1" i="1" dirty="0" smtClean="0"/>
              <a:t> л е </a:t>
            </a:r>
            <a:r>
              <a:rPr lang="ru-RU" b="1" i="1" dirty="0" err="1" smtClean="0"/>
              <a:t>н</a:t>
            </a:r>
            <a:r>
              <a:rPr lang="ru-RU" b="1" i="1" dirty="0" smtClean="0"/>
              <a:t> и е   </a:t>
            </a:r>
            <a:r>
              <a:rPr lang="ru-RU" b="1" i="1" dirty="0" err="1" smtClean="0"/>
              <a:t>п</a:t>
            </a:r>
            <a:r>
              <a:rPr lang="ru-RU" b="1" i="1" dirty="0" smtClean="0"/>
              <a:t> </a:t>
            </a:r>
            <a:r>
              <a:rPr lang="ru-RU" b="1" i="1" dirty="0" err="1" smtClean="0"/>
              <a:t>р</a:t>
            </a:r>
            <a:r>
              <a:rPr lang="ru-RU" b="1" i="1" dirty="0" smtClean="0"/>
              <a:t> о ч </a:t>
            </a:r>
            <a:r>
              <a:rPr lang="ru-RU" b="1" i="1" dirty="0" err="1" smtClean="0"/>
              <a:t>н</a:t>
            </a:r>
            <a:r>
              <a:rPr lang="ru-RU" b="1" i="1" dirty="0" smtClean="0"/>
              <a:t> о с т и  </a:t>
            </a:r>
            <a:r>
              <a:rPr lang="ru-RU" dirty="0" smtClean="0">
                <a:solidFill>
                  <a:schemeClr val="bg1"/>
                </a:solidFill>
              </a:rPr>
              <a:t>проводят с помощью статической нагрузки на макароны, лежащие горизонтально на двух опорах с пролетом 150 мм (прибор Строганова). За показатель прочности макарон принимают величину ломающей нагрузки, выраженную в ньютонах. Величину прочности (с точностью до 0,1 Н) вычисляют как среднее арифметическое из десяти определений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  <p:transition spd="med" advClick="0" advTm="10000"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23528" y="188640"/>
            <a:ext cx="4392488" cy="6984776"/>
          </a:xfrm>
        </p:spPr>
        <p:txBody>
          <a:bodyPr>
            <a:normAutofit fontScale="25000" lnSpcReduction="20000"/>
          </a:bodyPr>
          <a:lstStyle/>
          <a:p>
            <a:r>
              <a:rPr lang="ru-RU" sz="7200" b="1" i="1" dirty="0" smtClean="0"/>
              <a:t>О </a:t>
            </a:r>
            <a:r>
              <a:rPr lang="ru-RU" sz="7200" b="1" i="1" dirty="0" err="1" smtClean="0"/>
              <a:t>п</a:t>
            </a:r>
            <a:r>
              <a:rPr lang="ru-RU" sz="7200" b="1" i="1" dirty="0" smtClean="0"/>
              <a:t> </a:t>
            </a:r>
            <a:r>
              <a:rPr lang="ru-RU" sz="7200" b="1" i="1" dirty="0" err="1" smtClean="0"/>
              <a:t>р</a:t>
            </a:r>
            <a:r>
              <a:rPr lang="ru-RU" sz="7200" b="1" i="1" dirty="0" smtClean="0"/>
              <a:t> е </a:t>
            </a:r>
            <a:r>
              <a:rPr lang="ru-RU" sz="7200" b="1" i="1" dirty="0" err="1" smtClean="0"/>
              <a:t>д</a:t>
            </a:r>
            <a:r>
              <a:rPr lang="ru-RU" sz="7200" b="1" i="1" dirty="0" smtClean="0"/>
              <a:t> </a:t>
            </a:r>
            <a:r>
              <a:rPr lang="ru-RU" sz="7200" b="1" i="1" dirty="0" err="1" smtClean="0"/>
              <a:t>е</a:t>
            </a:r>
            <a:r>
              <a:rPr lang="ru-RU" sz="7200" b="1" i="1" dirty="0" smtClean="0"/>
              <a:t> л е </a:t>
            </a:r>
            <a:r>
              <a:rPr lang="ru-RU" sz="7200" b="1" i="1" dirty="0" err="1" smtClean="0"/>
              <a:t>н</a:t>
            </a:r>
            <a:r>
              <a:rPr lang="ru-RU" sz="7200" b="1" i="1" dirty="0" smtClean="0"/>
              <a:t> и е  </a:t>
            </a:r>
            <a:r>
              <a:rPr lang="ru-RU" sz="7200" b="1" i="1" dirty="0" err="1" smtClean="0"/>
              <a:t>з</a:t>
            </a:r>
            <a:r>
              <a:rPr lang="ru-RU" sz="7200" b="1" i="1" dirty="0" smtClean="0"/>
              <a:t> а </a:t>
            </a:r>
            <a:r>
              <a:rPr lang="ru-RU" sz="7200" b="1" i="1" dirty="0" err="1" smtClean="0"/>
              <a:t>р</a:t>
            </a:r>
            <a:r>
              <a:rPr lang="ru-RU" sz="7200" b="1" i="1" dirty="0" smtClean="0"/>
              <a:t> </a:t>
            </a:r>
            <a:r>
              <a:rPr lang="ru-RU" sz="7200" b="1" i="1" dirty="0" err="1" smtClean="0"/>
              <a:t>а</a:t>
            </a:r>
            <a:r>
              <a:rPr lang="ru-RU" sz="7200" b="1" i="1" dirty="0" smtClean="0"/>
              <a:t> ж е </a:t>
            </a:r>
            <a:r>
              <a:rPr lang="ru-RU" sz="7200" b="1" i="1" dirty="0" err="1" smtClean="0"/>
              <a:t>н</a:t>
            </a:r>
            <a:r>
              <a:rPr lang="ru-RU" sz="7200" b="1" i="1" dirty="0" smtClean="0"/>
              <a:t> </a:t>
            </a:r>
            <a:r>
              <a:rPr lang="ru-RU" sz="7200" b="1" i="1" dirty="0" err="1" smtClean="0"/>
              <a:t>н</a:t>
            </a:r>
            <a:r>
              <a:rPr lang="ru-RU" sz="7200" b="1" i="1" dirty="0" smtClean="0"/>
              <a:t> о с т и   в </a:t>
            </a:r>
            <a:r>
              <a:rPr lang="ru-RU" sz="7200" b="1" i="1" dirty="0" err="1" smtClean="0"/>
              <a:t>р</a:t>
            </a:r>
            <a:r>
              <a:rPr lang="ru-RU" sz="7200" b="1" i="1" dirty="0" smtClean="0"/>
              <a:t> е </a:t>
            </a:r>
            <a:r>
              <a:rPr lang="ru-RU" sz="7200" b="1" i="1" dirty="0" err="1" smtClean="0"/>
              <a:t>д</a:t>
            </a:r>
            <a:r>
              <a:rPr lang="ru-RU" sz="7200" b="1" i="1" dirty="0" smtClean="0"/>
              <a:t> и т е л я м и</a:t>
            </a:r>
            <a:r>
              <a:rPr lang="ru-RU" sz="6000" b="1" i="1" dirty="0" smtClean="0">
                <a:solidFill>
                  <a:srgbClr val="000066"/>
                </a:solidFill>
              </a:rPr>
              <a:t>. </a:t>
            </a:r>
            <a:r>
              <a:rPr lang="ru-RU" sz="6000" b="1" i="1" dirty="0" smtClean="0">
                <a:solidFill>
                  <a:schemeClr val="bg1"/>
                </a:solidFill>
              </a:rPr>
              <a:t>В трубчатых макаронных изделиях при определении зараженности их вредителями из объединенной пробы после отбора </a:t>
            </a:r>
          </a:p>
          <a:p>
            <a:r>
              <a:rPr lang="ru-RU" sz="6000" b="1" i="1" dirty="0" err="1" smtClean="0">
                <a:solidFill>
                  <a:schemeClr val="bg1"/>
                </a:solidFill>
              </a:rPr>
              <a:t>з</a:t>
            </a:r>
            <a:r>
              <a:rPr lang="ru-RU" sz="6000" b="1" i="1" dirty="0" smtClean="0">
                <a:solidFill>
                  <a:schemeClr val="bg1"/>
                </a:solidFill>
              </a:rPr>
              <a:t> нее средней пробы, навески массой около 500 г для всех макаронных изделий, кроме макарон, металломагнитной примеси, а также выделения крошки, лома, деформированных изделий из макарон, отбирают около 200 г изделий и дробят в ступке до разрушения макаронных трубок. Раздробленные трубчатые макаронные изделия осторожно высыпают на чистую бумагу, разравнивают тонким слоем и рассматривают через лупу, устанавливая наличие вредителей (жуков, куколок, личинок и др.).</a:t>
            </a:r>
          </a:p>
          <a:p>
            <a:r>
              <a:rPr lang="ru-RU" sz="6000" b="1" i="1" dirty="0" smtClean="0">
                <a:solidFill>
                  <a:schemeClr val="bg1"/>
                </a:solidFill>
              </a:rPr>
              <a:t>В макаронных изделиях, кроме трубчатых, при определении зараженности их вредителями объединенную пробу после отбора из нее средней пробы и навески массой около 500 г, а также выделения металломагнитной примеси, высыпают на чистую бумагу. Короткие макаронные изделия разравнивают тонким слоем, а длинные макаронные изделия укладывают в один слой и рассматривают через лупу, устанавливая наличие вредителей.</a:t>
            </a:r>
          </a:p>
          <a:p>
            <a:endParaRPr lang="ru-RU" sz="5600" b="1" i="1" dirty="0">
              <a:solidFill>
                <a:schemeClr val="bg1"/>
              </a:solidFill>
            </a:endParaRPr>
          </a:p>
        </p:txBody>
      </p:sp>
      <p:pic>
        <p:nvPicPr>
          <p:cNvPr id="1026" name="Picture 2" descr="G:\11475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332656"/>
            <a:ext cx="3240360" cy="2736304"/>
          </a:xfrm>
          <a:prstGeom prst="rect">
            <a:avLst/>
          </a:prstGeom>
          <a:noFill/>
        </p:spPr>
      </p:pic>
      <p:pic>
        <p:nvPicPr>
          <p:cNvPr id="1027" name="Picture 3" descr="G:\11475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3140968"/>
            <a:ext cx="3240360" cy="288032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10000">
    <p:wedg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285728"/>
            <a:ext cx="7286676" cy="62580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 advClick="0" advTm="10000">
    <p:wedg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G:\ulitki-gladk2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5301208"/>
            <a:ext cx="1793771" cy="1296144"/>
          </a:xfrm>
          <a:prstGeom prst="rect">
            <a:avLst/>
          </a:prstGeom>
          <a:noFill/>
        </p:spPr>
      </p:pic>
      <p:pic>
        <p:nvPicPr>
          <p:cNvPr id="7171" name="Picture 3" descr="G:\perya-glad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08304" y="5517232"/>
            <a:ext cx="1638300" cy="1047750"/>
          </a:xfrm>
          <a:prstGeom prst="rect">
            <a:avLst/>
          </a:prstGeom>
          <a:noFill/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1835696" y="260648"/>
            <a:ext cx="5040560" cy="5904656"/>
          </a:xfrm>
        </p:spPr>
        <p:txBody>
          <a:bodyPr>
            <a:noAutofit/>
          </a:bodyPr>
          <a:lstStyle/>
          <a:p>
            <a:r>
              <a:rPr lang="ru-RU" sz="1600" b="1" i="1" dirty="0" smtClean="0">
                <a:solidFill>
                  <a:schemeClr val="bg1"/>
                </a:solidFill>
              </a:rPr>
              <a:t>Макароны очень сытные из-за того, что состоят из пшеничной муки и для их приготовления уже для употребления непосредственно в пищу не требуется много времени и умений. Чаще всего их употребляют в качестве гарнира к каким-либо мясным блюдам или как самостоятельное блюдо. Макароны можно добавлять в суп, а также с их использованием готовят и салаты. Существует большое количество рецептов приготовления соусов, с которыми вареные макароны особенно аппетитны, да и просто с кетчупом, многие из нас, их ели и не остались недовольны. Несложно назвать, потребности, которые способен удовлетворить данный продукт питания. Это, конечно же, потребность в пище (преимуществом макарон здесь является их питательность и доступность по цене и простота приготовления), особым любителям макарон они способны доставить вкусовое наслаждение (тем более, если вкусно приготовлены). Также макароны подаются на обед в детских учреждениях. Из них можно быстро приготовить блюдо, так как продолжительность их варки равна 5 - 15 мин.</a:t>
            </a:r>
          </a:p>
          <a:p>
            <a:endParaRPr lang="ru-RU" sz="1600" dirty="0"/>
          </a:p>
        </p:txBody>
      </p:sp>
      <p:pic>
        <p:nvPicPr>
          <p:cNvPr id="7172" name="Picture 4" descr="G:\rozhki-vit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88640"/>
            <a:ext cx="1696258" cy="1512168"/>
          </a:xfrm>
          <a:prstGeom prst="rect">
            <a:avLst/>
          </a:prstGeom>
          <a:noFill/>
        </p:spPr>
      </p:pic>
      <p:pic>
        <p:nvPicPr>
          <p:cNvPr id="7174" name="Picture 6" descr="G:\rozhki-s-grebeshkom1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92280" y="188640"/>
            <a:ext cx="1695450" cy="1656184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10000"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 descr="G:\1147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2066925" cy="2066925"/>
          </a:xfrm>
          <a:prstGeom prst="rect">
            <a:avLst/>
          </a:prstGeom>
          <a:noFill/>
        </p:spPr>
      </p:pic>
      <p:pic>
        <p:nvPicPr>
          <p:cNvPr id="6146" name="Picture 2" descr="G:\11475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2132856"/>
            <a:ext cx="2066925" cy="2066925"/>
          </a:xfrm>
          <a:prstGeom prst="rect">
            <a:avLst/>
          </a:prstGeom>
          <a:noFill/>
        </p:spPr>
      </p:pic>
      <p:pic>
        <p:nvPicPr>
          <p:cNvPr id="6147" name="Picture 3" descr="G:\114755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332656"/>
            <a:ext cx="2066544" cy="2066544"/>
          </a:xfrm>
          <a:prstGeom prst="rect">
            <a:avLst/>
          </a:prstGeom>
          <a:noFill/>
        </p:spPr>
      </p:pic>
      <p:pic>
        <p:nvPicPr>
          <p:cNvPr id="6148" name="Picture 4" descr="G:\11476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2060848"/>
            <a:ext cx="2066925" cy="2066925"/>
          </a:xfrm>
          <a:prstGeom prst="rect">
            <a:avLst/>
          </a:prstGeom>
          <a:noFill/>
        </p:spPr>
      </p:pic>
      <p:pic>
        <p:nvPicPr>
          <p:cNvPr id="6149" name="Picture 5" descr="G:\11475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4077072"/>
            <a:ext cx="2066925" cy="2066925"/>
          </a:xfrm>
          <a:prstGeom prst="rect">
            <a:avLst/>
          </a:prstGeom>
          <a:noFill/>
        </p:spPr>
      </p:pic>
      <p:pic>
        <p:nvPicPr>
          <p:cNvPr id="6151" name="Picture 7" descr="G:\11474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72000" y="4077072"/>
            <a:ext cx="2066925" cy="2066925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10000">
    <p:wedg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142984"/>
            <a:ext cx="3571900" cy="48577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1214422"/>
            <a:ext cx="4214842" cy="46434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 advClick="0" advTm="10000">
    <p:wedg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4581128"/>
          </a:xfrm>
        </p:spPr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rgbClr val="00B0F0"/>
                </a:solidFill>
              </a:rPr>
              <a:t>Цель работы</a:t>
            </a:r>
            <a:r>
              <a:rPr lang="ru-RU" dirty="0" smtClean="0">
                <a:solidFill>
                  <a:srgbClr val="00B0F0"/>
                </a:solidFill>
              </a:rPr>
              <a:t> – знакомство с методами отбора проб макаронных изделий; освоение аттестованных методик определения органолептических и отдельных физико-химических показателей макаронных изделий.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7409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-540000">
            <a:off x="323528" y="4805772"/>
            <a:ext cx="2376264" cy="1782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6" descr="Безымянный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">
            <a:off x="6084168" y="4725144"/>
            <a:ext cx="2808312" cy="194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10000"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2132856"/>
            <a:ext cx="8229600" cy="2016224"/>
          </a:xfrm>
        </p:spPr>
        <p:txBody>
          <a:bodyPr>
            <a:normAutofit/>
            <a:scene3d>
              <a:camera prst="orthographicFront">
                <a:rot lat="0" lon="20699996" rev="20399999"/>
              </a:camera>
              <a:lightRig rig="threePt" dir="t"/>
            </a:scene3d>
          </a:bodyPr>
          <a:lstStyle/>
          <a:p>
            <a:pPr>
              <a:buNone/>
            </a:pPr>
            <a:r>
              <a:rPr lang="ru-RU" sz="6000" dirty="0" smtClean="0"/>
              <a:t>Спасибо за внимание!!!</a:t>
            </a:r>
            <a:endParaRPr lang="ru-RU" sz="6000" dirty="0"/>
          </a:p>
        </p:txBody>
      </p:sp>
      <p:pic>
        <p:nvPicPr>
          <p:cNvPr id="5121" name="Picture 1" descr="G:\ulitki-gladk2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268" y="4437112"/>
            <a:ext cx="2472914" cy="1786880"/>
          </a:xfrm>
          <a:prstGeom prst="rect">
            <a:avLst/>
          </a:prstGeom>
          <a:noFill/>
        </p:spPr>
      </p:pic>
      <p:pic>
        <p:nvPicPr>
          <p:cNvPr id="5122" name="Picture 2" descr="G:\reflen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5157192"/>
            <a:ext cx="2025343" cy="1507232"/>
          </a:xfrm>
          <a:prstGeom prst="rect">
            <a:avLst/>
          </a:prstGeom>
          <a:noFill/>
        </p:spPr>
      </p:pic>
      <p:pic>
        <p:nvPicPr>
          <p:cNvPr id="5123" name="Picture 3" descr="G:\rozhki-vit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66236" y="3789040"/>
            <a:ext cx="1745724" cy="1556266"/>
          </a:xfrm>
          <a:prstGeom prst="rect">
            <a:avLst/>
          </a:prstGeom>
          <a:noFill/>
        </p:spPr>
      </p:pic>
      <p:pic>
        <p:nvPicPr>
          <p:cNvPr id="5124" name="Picture 4" descr="G:\oblaka1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44208" y="620688"/>
            <a:ext cx="1975098" cy="1450844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10000"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57200" y="476672"/>
            <a:ext cx="6923112" cy="5976664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i="1" dirty="0" smtClean="0">
                <a:solidFill>
                  <a:srgbClr val="002060"/>
                </a:solidFill>
              </a:rPr>
              <a:t>Задачи работы:</a:t>
            </a:r>
            <a:endParaRPr lang="ru-RU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1. Изучить порядок отбора проб и выполнения анализа макаронных изделий в соответствиями с требованиями ГОСТ 14849-89.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2. Провести идентификацию предложенного для анализа образца макаронных изделий: поверхность, форму, излом, цвет, вкус, запах, состояние после варки.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3. Определить органолептические показатели макаронных изделий.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4. Определить физико-химические показатели качества макаронных изделий: массовую долю крошки, деформированных изделий; золы; металломагнитной примеси; наличие зараженности вредителями хлебных запасов.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5. Сделать выводы о соответствии </a:t>
            </a:r>
            <a:r>
              <a:rPr lang="ru-RU" dirty="0" err="1" smtClean="0">
                <a:solidFill>
                  <a:srgbClr val="002060"/>
                </a:solidFill>
              </a:rPr>
              <a:t>анализируемыхизделий</a:t>
            </a:r>
            <a:r>
              <a:rPr lang="ru-RU" dirty="0" smtClean="0">
                <a:solidFill>
                  <a:srgbClr val="002060"/>
                </a:solidFill>
              </a:rPr>
              <a:t> требованиям нормативной документации (ГОСТ Р 51865-2002 или технических условий).</a:t>
            </a:r>
          </a:p>
          <a:p>
            <a:endParaRPr lang="ru-RU" dirty="0"/>
          </a:p>
        </p:txBody>
      </p:sp>
      <p:pic>
        <p:nvPicPr>
          <p:cNvPr id="8" name="Picture 4" descr="1235494725_195289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52321" y="0"/>
            <a:ext cx="169168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10000"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67544" y="476672"/>
            <a:ext cx="8229600" cy="5688632"/>
          </a:xfrm>
        </p:spPr>
        <p:txBody>
          <a:bodyPr>
            <a:normAutofit fontScale="70000" lnSpcReduction="20000"/>
          </a:bodyPr>
          <a:lstStyle/>
          <a:p>
            <a:r>
              <a:rPr lang="ru-RU" b="1" i="1" dirty="0" smtClean="0"/>
              <a:t>Для контроля физико-химических и органолептических показателей от каждой упаковочной единицы выборки отбирают: </a:t>
            </a:r>
          </a:p>
          <a:p>
            <a:r>
              <a:rPr lang="ru-RU" b="1" i="1" dirty="0" smtClean="0"/>
              <a:t>не менее 1 кг весовых макаронных изделий, не допуская их механических повреждений; по одной любой пачке (пакету) фасованных макаронных изделий. Отобранные изделия осторожно высыпают на стол или чистый лист бумаги, формируя из них объединенную пробу, и контролируют в ней наличие вредителей; содержание металломагнитной примеси, крошки и деформированных изделий в макаронах.</a:t>
            </a:r>
          </a:p>
          <a:p>
            <a:r>
              <a:rPr lang="ru-RU" b="1" i="1" dirty="0" smtClean="0"/>
              <a:t>Объединенную пробу осторожно разравнивают слоем 2-</a:t>
            </a:r>
          </a:p>
          <a:p>
            <a:r>
              <a:rPr lang="ru-RU" b="1" i="1" dirty="0" smtClean="0"/>
              <a:t>4 см и из четырех разных мест отбирают среднюю пробу массой не менее 500 г и дополнительно навеску около 500 г для всех макаронных изделий, кроме макарон.</a:t>
            </a:r>
          </a:p>
          <a:p>
            <a:r>
              <a:rPr lang="ru-RU" b="1" i="1" dirty="0" smtClean="0"/>
              <a:t>По навеске контролируют содержание: крошки, деформированных изделий, отклонение от средней длины макаронных изделий.</a:t>
            </a:r>
          </a:p>
          <a:p>
            <a:r>
              <a:rPr lang="ru-RU" b="1" i="1" dirty="0" smtClean="0"/>
              <a:t>Для определения влажности, кислотности, вкуса и запаха, состояния изделий после варки из разных мест средней пробы отбирают навески, масса которых указана в методах их определения.</a:t>
            </a:r>
          </a:p>
          <a:p>
            <a:endParaRPr lang="ru-RU" dirty="0"/>
          </a:p>
        </p:txBody>
      </p:sp>
      <p:pic>
        <p:nvPicPr>
          <p:cNvPr id="2052" name="Picture 4" descr="D:\Назёка\презентация\Новая папка (2)\31324017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5805264"/>
            <a:ext cx="876300" cy="7620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10000"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716016" y="548680"/>
            <a:ext cx="3822576" cy="5452504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179512" y="548680"/>
            <a:ext cx="4038600" cy="5678091"/>
          </a:xfrm>
        </p:spPr>
        <p:txBody>
          <a:bodyPr>
            <a:normAutofit fontScale="77500" lnSpcReduction="20000"/>
          </a:bodyPr>
          <a:lstStyle/>
          <a:p>
            <a:r>
              <a:rPr lang="ru-RU" b="1" i="1" dirty="0" smtClean="0"/>
              <a:t>Качество макаронных изделий устанавливают в каждой однородной партии на основании лабораторного анализа средней пробы, отобранной от той же партии.</a:t>
            </a:r>
          </a:p>
          <a:p>
            <a:r>
              <a:rPr lang="ru-RU" b="1" i="1" dirty="0" smtClean="0"/>
              <a:t>Макаронные изделия принимают партиями. Партией считают: на складе предприятия – не более 4 т макаронных изделий одного сорта, типа и вида, выработанных на одной технологической линии одной бригадой за одну смену; в торговой сети – любое количество макаронных изделий одного сорта, типа </a:t>
            </a:r>
          </a:p>
          <a:p>
            <a:endParaRPr lang="ru-RU" dirty="0"/>
          </a:p>
        </p:txBody>
      </p:sp>
    </p:spTree>
  </p:cSld>
  <p:clrMapOvr>
    <a:masterClrMapping/>
  </p:clrMapOvr>
  <p:transition spd="med" advClick="0" advTm="10000"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20688"/>
            <a:ext cx="3008313" cy="5482530"/>
          </a:xfrm>
        </p:spPr>
        <p:txBody>
          <a:bodyPr>
            <a:normAutofit fontScale="90000"/>
          </a:bodyPr>
          <a:lstStyle/>
          <a:p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 </a:t>
            </a:r>
            <a:r>
              <a:rPr lang="ru-RU" sz="18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</a:t>
            </a:r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8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</a:t>
            </a:r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е </a:t>
            </a:r>
            <a:r>
              <a:rPr lang="ru-RU" sz="18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д</a:t>
            </a:r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8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е</a:t>
            </a:r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л е </a:t>
            </a:r>
            <a:r>
              <a:rPr lang="ru-RU" sz="18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</a:t>
            </a:r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и е   </a:t>
            </a:r>
            <a:r>
              <a:rPr lang="ru-RU" sz="18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з</a:t>
            </a:r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а </a:t>
            </a:r>
            <a:r>
              <a:rPr lang="ru-RU" sz="18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</a:t>
            </a:r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8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а</a:t>
            </a:r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8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х</a:t>
            </a:r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8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а</a:t>
            </a:r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 Из средней пробы отбирают около 20 г макаронных изделий, размалывают их на лабораторной мельнице до полного прохода  размолотых частиц через сито с диаметром отверстий 1 мм. Высыпают на чистую бумагу, согревают дыханием и исследуют  на запах. Для усиления запаха размолотые макаронные изделия переносят в стакан, заливают водой температурой (60 </a:t>
            </a:r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  <a:sym typeface="Symbol"/>
              </a:rPr>
              <a:t></a:t>
            </a:r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5)</a:t>
            </a:r>
            <a:r>
              <a:rPr lang="ru-RU" sz="1800" baseline="300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</a:t>
            </a:r>
            <a:r>
              <a:rPr lang="ru-RU" sz="18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</a:t>
            </a:r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800" b="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</a:t>
            </a:r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а 1-2 мин, после чего воду сливают и определяют запах испытуемого продукта.</a:t>
            </a: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  <p:pic>
        <p:nvPicPr>
          <p:cNvPr id="10241" name="Picture 1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575050" y="1282700"/>
            <a:ext cx="5111750" cy="3833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10000"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395536" y="548680"/>
            <a:ext cx="8229600" cy="1944216"/>
          </a:xfrm>
        </p:spPr>
        <p:txBody>
          <a:bodyPr/>
          <a:lstStyle/>
          <a:p>
            <a:r>
              <a:rPr lang="ru-RU" dirty="0" smtClean="0"/>
              <a:t>О </a:t>
            </a:r>
            <a:r>
              <a:rPr lang="ru-RU" dirty="0" err="1" smtClean="0"/>
              <a:t>п</a:t>
            </a:r>
            <a:r>
              <a:rPr lang="ru-RU" dirty="0" smtClean="0"/>
              <a:t> </a:t>
            </a:r>
            <a:r>
              <a:rPr lang="ru-RU" dirty="0" err="1" smtClean="0"/>
              <a:t>р</a:t>
            </a:r>
            <a:r>
              <a:rPr lang="ru-RU" dirty="0" smtClean="0"/>
              <a:t> е </a:t>
            </a:r>
            <a:r>
              <a:rPr lang="ru-RU" dirty="0" err="1" smtClean="0"/>
              <a:t>д</a:t>
            </a:r>
            <a:r>
              <a:rPr lang="ru-RU" dirty="0" smtClean="0"/>
              <a:t> </a:t>
            </a:r>
            <a:r>
              <a:rPr lang="ru-RU" dirty="0" err="1" smtClean="0"/>
              <a:t>е</a:t>
            </a:r>
            <a:r>
              <a:rPr lang="ru-RU" dirty="0" smtClean="0"/>
              <a:t> л е </a:t>
            </a:r>
            <a:r>
              <a:rPr lang="ru-RU" dirty="0" err="1" smtClean="0"/>
              <a:t>н</a:t>
            </a:r>
            <a:r>
              <a:rPr lang="ru-RU" dirty="0" smtClean="0"/>
              <a:t> и е   в к у с а. Вкус определяют разжевыванием одной, двух навесок макаронных изделий массой около 1 г каждая, отобранных из средней пробы.</a:t>
            </a:r>
          </a:p>
          <a:p>
            <a:endParaRPr lang="ru-RU" dirty="0"/>
          </a:p>
        </p:txBody>
      </p:sp>
      <p:pic>
        <p:nvPicPr>
          <p:cNvPr id="5" name="Picture 10" descr="im30_99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5" y="2636912"/>
            <a:ext cx="2553597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7" descr="10_195_step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4581128"/>
            <a:ext cx="1584176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4644008" y="2492896"/>
            <a:ext cx="3686538" cy="2764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10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404664"/>
            <a:ext cx="4038600" cy="6048672"/>
          </a:xfrm>
        </p:spPr>
        <p:txBody>
          <a:bodyPr>
            <a:normAutofit fontScale="77500" lnSpcReduction="20000"/>
          </a:bodyPr>
          <a:lstStyle/>
          <a:p>
            <a:r>
              <a:rPr lang="ru-RU" sz="2800" dirty="0" smtClean="0"/>
              <a:t>О </a:t>
            </a:r>
            <a:r>
              <a:rPr lang="ru-RU" sz="2800" dirty="0" err="1" smtClean="0"/>
              <a:t>п</a:t>
            </a:r>
            <a:r>
              <a:rPr lang="ru-RU" sz="2800" dirty="0" smtClean="0"/>
              <a:t> </a:t>
            </a:r>
            <a:r>
              <a:rPr lang="ru-RU" sz="2800" dirty="0" err="1" smtClean="0"/>
              <a:t>р</a:t>
            </a:r>
            <a:r>
              <a:rPr lang="ru-RU" sz="2800" dirty="0" smtClean="0"/>
              <a:t> е </a:t>
            </a:r>
            <a:r>
              <a:rPr lang="ru-RU" sz="2800" dirty="0" err="1" smtClean="0"/>
              <a:t>д</a:t>
            </a:r>
            <a:r>
              <a:rPr lang="ru-RU" sz="2800" dirty="0" smtClean="0"/>
              <a:t> </a:t>
            </a:r>
            <a:r>
              <a:rPr lang="ru-RU" sz="2800" dirty="0" err="1" smtClean="0"/>
              <a:t>е</a:t>
            </a:r>
            <a:r>
              <a:rPr lang="ru-RU" sz="2800" dirty="0" smtClean="0"/>
              <a:t> л е </a:t>
            </a:r>
            <a:r>
              <a:rPr lang="ru-RU" sz="2800" dirty="0" err="1" smtClean="0"/>
              <a:t>н</a:t>
            </a:r>
            <a:r>
              <a:rPr lang="ru-RU" sz="2800" dirty="0" smtClean="0"/>
              <a:t> и е  с о с т о я </a:t>
            </a:r>
            <a:r>
              <a:rPr lang="ru-RU" sz="2800" dirty="0" err="1" smtClean="0"/>
              <a:t>н</a:t>
            </a:r>
            <a:r>
              <a:rPr lang="ru-RU" sz="2800" dirty="0" smtClean="0"/>
              <a:t> и я  и </a:t>
            </a:r>
            <a:r>
              <a:rPr lang="ru-RU" sz="2800" dirty="0" err="1" smtClean="0"/>
              <a:t>з</a:t>
            </a:r>
            <a:r>
              <a:rPr lang="ru-RU" sz="2800" dirty="0" smtClean="0"/>
              <a:t> </a:t>
            </a:r>
            <a:r>
              <a:rPr lang="ru-RU" sz="2800" dirty="0" err="1" smtClean="0"/>
              <a:t>д</a:t>
            </a:r>
            <a:r>
              <a:rPr lang="ru-RU" sz="2800" dirty="0" smtClean="0"/>
              <a:t> е л и </a:t>
            </a:r>
            <a:r>
              <a:rPr lang="ru-RU" sz="2800" dirty="0" err="1" smtClean="0"/>
              <a:t>й</a:t>
            </a:r>
            <a:r>
              <a:rPr lang="ru-RU" sz="2800" dirty="0" smtClean="0"/>
              <a:t>  </a:t>
            </a:r>
            <a:r>
              <a:rPr lang="ru-RU" sz="2800" dirty="0" err="1" smtClean="0"/>
              <a:t>п</a:t>
            </a:r>
            <a:r>
              <a:rPr lang="ru-RU" sz="2800" dirty="0" smtClean="0"/>
              <a:t> о с л е  в а </a:t>
            </a:r>
            <a:r>
              <a:rPr lang="ru-RU" sz="2800" dirty="0" err="1" smtClean="0"/>
              <a:t>р</a:t>
            </a:r>
            <a:r>
              <a:rPr lang="ru-RU" sz="2800" dirty="0" smtClean="0"/>
              <a:t> к и. Из средней пробы отбирают  50-100 г макаронных изделий, помещают их в двадцатикратное по массе количество кипящей воды и варят до готовности при слабом кипении, изредка помешивая. После варки макаронные изделия переносят на сито, дают стечь воде и путем внешнего осмотра устанавливают соответствие их требованиям нормативно-технической документации.</a:t>
            </a:r>
          </a:p>
          <a:p>
            <a:endParaRPr lang="ru-RU" dirty="0"/>
          </a:p>
        </p:txBody>
      </p:sp>
      <p:pic>
        <p:nvPicPr>
          <p:cNvPr id="14" name="Picture 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648200" y="764704"/>
            <a:ext cx="4038600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10000"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052736"/>
            <a:ext cx="8229600" cy="4882554"/>
          </a:xfrm>
        </p:spPr>
        <p:txBody>
          <a:bodyPr>
            <a:normAutofit fontScale="90000"/>
          </a:bodyPr>
          <a:lstStyle/>
          <a:p>
            <a:r>
              <a:rPr lang="ru-RU" sz="31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 </a:t>
            </a:r>
            <a:r>
              <a:rPr lang="ru-RU" sz="3100" i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</a:t>
            </a:r>
            <a:r>
              <a:rPr lang="ru-RU" sz="31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3100" i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</a:t>
            </a:r>
            <a:r>
              <a:rPr lang="ru-RU" sz="31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е </a:t>
            </a:r>
            <a:r>
              <a:rPr lang="ru-RU" sz="3100" i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д</a:t>
            </a:r>
            <a:r>
              <a:rPr lang="ru-RU" sz="31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3100" i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е</a:t>
            </a:r>
            <a:r>
              <a:rPr lang="ru-RU" sz="31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л е </a:t>
            </a:r>
            <a:r>
              <a:rPr lang="ru-RU" sz="3100" i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</a:t>
            </a:r>
            <a:r>
              <a:rPr lang="ru-RU" sz="31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и е   с о </a:t>
            </a:r>
            <a:r>
              <a:rPr lang="ru-RU" sz="3100" i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д</a:t>
            </a:r>
            <a:r>
              <a:rPr lang="ru-RU" sz="31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е </a:t>
            </a:r>
            <a:r>
              <a:rPr lang="ru-RU" sz="3100" i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</a:t>
            </a:r>
            <a:r>
              <a:rPr lang="ru-RU" sz="31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ж а </a:t>
            </a:r>
            <a:r>
              <a:rPr lang="ru-RU" sz="3100" i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</a:t>
            </a:r>
            <a:r>
              <a:rPr lang="ru-RU" sz="31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и я   к </a:t>
            </a:r>
            <a:r>
              <a:rPr lang="ru-RU" sz="3100" i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</a:t>
            </a:r>
            <a:r>
              <a:rPr lang="ru-RU" sz="31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о</a:t>
            </a:r>
            <a:r>
              <a:rPr lang="en-US" sz="31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-</a:t>
            </a:r>
            <a:r>
              <a:rPr lang="ru-RU" sz="31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3100" i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ш</a:t>
            </a:r>
            <a:r>
              <a:rPr lang="ru-RU" sz="31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к и  </a:t>
            </a:r>
            <a:r>
              <a:rPr lang="ru-RU" sz="3100" i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и</a:t>
            </a:r>
            <a:r>
              <a:rPr lang="ru-RU" sz="31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br>
              <a:rPr lang="ru-RU" sz="31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3100" i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д</a:t>
            </a:r>
            <a:r>
              <a:rPr lang="ru-RU" sz="31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е </a:t>
            </a:r>
            <a:r>
              <a:rPr lang="ru-RU" sz="3100" i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ф</a:t>
            </a:r>
            <a:r>
              <a:rPr lang="ru-RU" sz="31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о </a:t>
            </a:r>
            <a:r>
              <a:rPr lang="ru-RU" sz="3100" i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</a:t>
            </a:r>
            <a:r>
              <a:rPr lang="ru-RU" sz="31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м и </a:t>
            </a:r>
            <a:r>
              <a:rPr lang="ru-RU" sz="3100" i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</a:t>
            </a:r>
            <a:r>
              <a:rPr lang="ru-RU" sz="31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о в а </a:t>
            </a:r>
            <a:r>
              <a:rPr lang="ru-RU" sz="3100" i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</a:t>
            </a:r>
            <a:r>
              <a:rPr lang="ru-RU" sz="31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3100" i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</a:t>
            </a:r>
            <a:r>
              <a:rPr lang="ru-RU" sz="31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3100" i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ы</a:t>
            </a:r>
            <a:r>
              <a:rPr lang="ru-RU" sz="31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3100" i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х</a:t>
            </a:r>
            <a:r>
              <a:rPr lang="ru-RU" sz="31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и </a:t>
            </a:r>
            <a:r>
              <a:rPr lang="ru-RU" sz="3100" i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з</a:t>
            </a:r>
            <a:r>
              <a:rPr lang="ru-RU" sz="31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3100" i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д</a:t>
            </a:r>
            <a:r>
              <a:rPr lang="ru-RU" sz="31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е л и </a:t>
            </a:r>
            <a:r>
              <a:rPr lang="ru-RU" sz="3100" i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й</a:t>
            </a:r>
            <a:r>
              <a:rPr lang="ru-RU" sz="31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 </a:t>
            </a:r>
            <a:r>
              <a:rPr lang="ru-RU" sz="3100" i="1" dirty="0" smtClean="0">
                <a:solidFill>
                  <a:schemeClr val="bg1"/>
                </a:solidFill>
              </a:rPr>
              <a:t>Навески макаронных изделий массой около 500 г  взвешивают с погрешностью не более 5,0 г и отбирают из нее отдельно деформированные изделия и</a:t>
            </a:r>
            <a:r>
              <a:rPr lang="en-US" sz="3100" i="1" dirty="0" smtClean="0">
                <a:solidFill>
                  <a:schemeClr val="bg1"/>
                </a:solidFill>
              </a:rPr>
              <a:t> </a:t>
            </a:r>
            <a:r>
              <a:rPr lang="ru-RU" sz="3100" i="1" dirty="0" smtClean="0">
                <a:solidFill>
                  <a:schemeClr val="bg1"/>
                </a:solidFill>
              </a:rPr>
              <a:t>крошку, взвешивают их порознь с погрешностью не более 1,0 г.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25601" name="Picture 1" descr="D:\Назёка\наз\макаронное производство\rozki-vitie-s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140000">
            <a:off x="473491" y="4916281"/>
            <a:ext cx="1252522" cy="1252522"/>
          </a:xfrm>
          <a:prstGeom prst="rect">
            <a:avLst/>
          </a:prstGeom>
          <a:noFill/>
        </p:spPr>
      </p:pic>
      <p:pic>
        <p:nvPicPr>
          <p:cNvPr id="25602" name="Picture 2" descr="D:\Назёка\наз\макаронное производство\peria-s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1260000">
            <a:off x="1857917" y="5061434"/>
            <a:ext cx="1138817" cy="1138817"/>
          </a:xfrm>
          <a:prstGeom prst="rect">
            <a:avLst/>
          </a:prstGeom>
          <a:noFill/>
        </p:spPr>
      </p:pic>
      <p:pic>
        <p:nvPicPr>
          <p:cNvPr id="25603" name="Picture 3" descr="D:\Назёка\наз\макаронное производство\lapsha-korotkaya-sm.jpg"/>
          <p:cNvPicPr>
            <a:picLocks noChangeAspect="1" noChangeArrowheads="1"/>
          </p:cNvPicPr>
          <p:nvPr/>
        </p:nvPicPr>
        <p:blipFill>
          <a:blip r:embed="rId4" cstate="print"/>
          <a:srcRect l="3978"/>
          <a:stretch>
            <a:fillRect/>
          </a:stretch>
        </p:blipFill>
        <p:spPr bwMode="auto">
          <a:xfrm rot="540000">
            <a:off x="3214001" y="5091522"/>
            <a:ext cx="1091072" cy="1136278"/>
          </a:xfrm>
          <a:prstGeom prst="rect">
            <a:avLst/>
          </a:prstGeom>
          <a:noFill/>
        </p:spPr>
      </p:pic>
      <p:pic>
        <p:nvPicPr>
          <p:cNvPr id="25604" name="Picture 4" descr="D:\Назёка\наз\макаронное производство\spiral-tonkaya-sm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">
            <a:off x="4508758" y="5237966"/>
            <a:ext cx="1120899" cy="1120899"/>
          </a:xfrm>
          <a:prstGeom prst="rect">
            <a:avLst/>
          </a:prstGeom>
          <a:noFill/>
        </p:spPr>
      </p:pic>
      <p:pic>
        <p:nvPicPr>
          <p:cNvPr id="25605" name="Picture 5" descr="D:\Назёка\наз\макаронное производство\spiral-bolshaya-sm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-540000">
            <a:off x="5887287" y="5104328"/>
            <a:ext cx="1264915" cy="1264915"/>
          </a:xfrm>
          <a:prstGeom prst="rect">
            <a:avLst/>
          </a:prstGeom>
          <a:noFill/>
        </p:spPr>
      </p:pic>
      <p:pic>
        <p:nvPicPr>
          <p:cNvPr id="25606" name="Picture 6" descr="D:\Назёка\наз\макаронное производство\trubochka-bolshaya-sm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260000">
            <a:off x="7332469" y="4965333"/>
            <a:ext cx="1152128" cy="1152128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10000">
    <p:wedg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193</TotalTime>
  <Words>1696</Words>
  <Application>Microsoft Office PowerPoint</Application>
  <PresentationFormat>Экран (4:3)</PresentationFormat>
  <Paragraphs>47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Апекс</vt:lpstr>
      <vt:lpstr>ТЕХНОХИМИЧЕСКИЙ КОНТРОЛЬ МАКАРОННОГО ПРОИЗВОДСТВА</vt:lpstr>
      <vt:lpstr>Цель работы – знакомство с методами отбора проб макаронных изделий; освоение аттестованных методик определения органолептических и отдельных физико-химических показателей макаронных изделий. </vt:lpstr>
      <vt:lpstr>Слайд 3</vt:lpstr>
      <vt:lpstr>Слайд 4</vt:lpstr>
      <vt:lpstr>Слайд 5</vt:lpstr>
      <vt:lpstr>О п р е д е л е н и е   з а п а х а. Из средней пробы отбирают около 20 г макаронных изделий, размалывают их на лабораторной мельнице до полного прохода  размолотых частиц через сито с диаметром отверстий 1 мм. Высыпают на чистую бумагу, согревают дыханием и исследуют  на запах. Для усиления запаха размолотые макаронные изделия переносят в стакан, заливают водой температурой (60  5)оС на 1-2 мин, после чего воду сливают и определяют запах испытуемого продукта. </vt:lpstr>
      <vt:lpstr>Слайд 7</vt:lpstr>
      <vt:lpstr>Слайд 8</vt:lpstr>
      <vt:lpstr>О п р е д е л е н и е   с о д е р ж а н и я   к р о- ш к и  и  д е ф о р м и р о в а н н ы х   и з д е л и й. Навески макаронных изделий массой около 500 г  взвешивают с погрешностью не более 5,0 г и отбирают из нее отдельно деформированные изделия и крошку, взвешивают их порознь с погрешностью не более 1,0 г.   </vt:lpstr>
      <vt:lpstr>Слайд 10</vt:lpstr>
      <vt:lpstr>О п р е д е л е н и е   ц в е т а,   п о в е р х н о с т и,  ф о р м ы. Пробу макаронных изделий помещают на гладкую поверхность, осторожно перемешивают, рассматривают. Делают вывод о соответствии изделия заявленному наименованию. Если отмеченных признаков недостаточно для проведения идентификации, то исследуются физико-химические показатели. </vt:lpstr>
      <vt:lpstr>       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23</cp:revision>
  <dcterms:modified xsi:type="dcterms:W3CDTF">2012-05-05T03:35:35Z</dcterms:modified>
</cp:coreProperties>
</file>